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3" r:id="rId4"/>
    <p:sldId id="295" r:id="rId5"/>
    <p:sldId id="291" r:id="rId6"/>
    <p:sldId id="292" r:id="rId7"/>
    <p:sldId id="294" r:id="rId8"/>
    <p:sldId id="299" r:id="rId9"/>
    <p:sldId id="296" r:id="rId10"/>
    <p:sldId id="297" r:id="rId11"/>
    <p:sldId id="298" r:id="rId12"/>
    <p:sldId id="301" r:id="rId13"/>
    <p:sldId id="300" r:id="rId14"/>
    <p:sldId id="288" r:id="rId15"/>
    <p:sldId id="289" r:id="rId16"/>
    <p:sldId id="304" r:id="rId17"/>
    <p:sldId id="305" r:id="rId18"/>
    <p:sldId id="290" r:id="rId19"/>
    <p:sldId id="263" r:id="rId2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488"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7A2E1-2D5B-45E9-AF8F-1601702F64DC}"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256103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A2E1-2D5B-45E9-AF8F-1601702F64DC}"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298434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A2E1-2D5B-45E9-AF8F-1601702F64DC}"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149437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7A2E1-2D5B-45E9-AF8F-1601702F64DC}"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35411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7A2E1-2D5B-45E9-AF8F-1601702F64DC}"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270114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A7A2E1-2D5B-45E9-AF8F-1601702F64DC}"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422975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A7A2E1-2D5B-45E9-AF8F-1601702F64DC}" type="datetimeFigureOut">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415074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A7A2E1-2D5B-45E9-AF8F-1601702F64DC}" type="datetimeFigureOut">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171110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7A2E1-2D5B-45E9-AF8F-1601702F64DC}" type="datetimeFigureOut">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86679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7A2E1-2D5B-45E9-AF8F-1601702F64DC}"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270499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7A2E1-2D5B-45E9-AF8F-1601702F64DC}"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532C7-0FD0-4390-8F9C-11A4CAB576DB}" type="slidenum">
              <a:rPr lang="en-US" smtClean="0"/>
              <a:pPr/>
              <a:t>‹#›</a:t>
            </a:fld>
            <a:endParaRPr lang="en-US"/>
          </a:p>
        </p:txBody>
      </p:sp>
    </p:spTree>
    <p:extLst>
      <p:ext uri="{BB962C8B-B14F-4D97-AF65-F5344CB8AC3E}">
        <p14:creationId xmlns:p14="http://schemas.microsoft.com/office/powerpoint/2010/main" val="41182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7A2E1-2D5B-45E9-AF8F-1601702F64DC}" type="datetimeFigureOut">
              <a:rPr lang="en-US" smtClean="0"/>
              <a:pPr/>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532C7-0FD0-4390-8F9C-11A4CAB576DB}" type="slidenum">
              <a:rPr lang="en-US" smtClean="0"/>
              <a:pPr/>
              <a:t>‹#›</a:t>
            </a:fld>
            <a:endParaRPr lang="en-US"/>
          </a:p>
        </p:txBody>
      </p:sp>
    </p:spTree>
    <p:extLst>
      <p:ext uri="{BB962C8B-B14F-4D97-AF65-F5344CB8AC3E}">
        <p14:creationId xmlns:p14="http://schemas.microsoft.com/office/powerpoint/2010/main" val="116378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36912"/>
            <a:ext cx="7772400" cy="2592286"/>
          </a:xfrm>
        </p:spPr>
        <p:txBody>
          <a:bodyPr>
            <a:normAutofit fontScale="90000"/>
          </a:bodyPr>
          <a:lstStyle/>
          <a:p>
            <a:r>
              <a:rPr lang="hr-HR" dirty="0" smtClean="0"/>
              <a:t>4. Dogovor o realizaciji programa Guvernera i o načinu rada članova Kabineta u Lions godini 2015./16.</a:t>
            </a:r>
            <a:endParaRPr lang="en-US" dirty="0"/>
          </a:p>
        </p:txBody>
      </p:sp>
      <p:sp>
        <p:nvSpPr>
          <p:cNvPr id="3"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2313473"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4092" y="304124"/>
            <a:ext cx="2636479" cy="2188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8"/>
          <p:cNvSpPr>
            <a:spLocks noChangeArrowheads="1"/>
          </p:cNvSpPr>
          <p:nvPr/>
        </p:nvSpPr>
        <p:spPr bwMode="auto">
          <a:xfrm>
            <a:off x="7308304" y="5841726"/>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Tree>
    <p:extLst>
      <p:ext uri="{BB962C8B-B14F-4D97-AF65-F5344CB8AC3E}">
        <p14:creationId xmlns:p14="http://schemas.microsoft.com/office/powerpoint/2010/main" val="1554300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200" b="1" dirty="0" smtClean="0"/>
              <a:t>Regija Jug</a:t>
            </a:r>
            <a:r>
              <a:rPr lang="hr-HR" sz="2200" dirty="0" smtClean="0"/>
              <a:t/>
            </a:r>
            <a:br>
              <a:rPr lang="hr-HR" sz="2200" dirty="0" smtClean="0"/>
            </a:br>
            <a:r>
              <a:rPr lang="hr-HR" sz="2200" b="1" dirty="0" smtClean="0">
                <a:solidFill>
                  <a:srgbClr val="FF0000"/>
                </a:solidFill>
              </a:rPr>
              <a:t>Klubovi kojima treba hitna pomoć</a:t>
            </a:r>
            <a:r>
              <a:rPr lang="hr-HR" sz="2200" dirty="0" smtClean="0"/>
              <a:t>	</a:t>
            </a:r>
            <a:br>
              <a:rPr lang="hr-HR" sz="2200" dirty="0" smtClean="0"/>
            </a:br>
            <a:r>
              <a:rPr lang="hr-HR" sz="2200" dirty="0" smtClean="0"/>
              <a:t>	LC </a:t>
            </a:r>
            <a:r>
              <a:rPr lang="hr-HR" sz="2200" dirty="0" err="1" smtClean="0"/>
              <a:t>Marul</a:t>
            </a:r>
            <a:r>
              <a:rPr lang="hr-HR" sz="2200" dirty="0" smtClean="0"/>
              <a:t> (8 čl.)				LC Ploče (10 čl.)</a:t>
            </a:r>
            <a:br>
              <a:rPr lang="hr-HR" sz="2200" dirty="0" smtClean="0"/>
            </a:br>
            <a:r>
              <a:rPr lang="hr-HR" sz="2200" dirty="0" smtClean="0"/>
              <a:t>																		</a:t>
            </a:r>
            <a:r>
              <a:rPr lang="el-GR" sz="2200" dirty="0"/>
              <a:t>Σ </a:t>
            </a:r>
            <a:r>
              <a:rPr lang="hr-HR" sz="2200" dirty="0" smtClean="0"/>
              <a:t>18</a:t>
            </a:r>
            <a:r>
              <a:rPr lang="el-GR" sz="2200" dirty="0" smtClean="0"/>
              <a:t> </a:t>
            </a:r>
            <a:r>
              <a:rPr lang="hr-HR" sz="2200" dirty="0"/>
              <a:t>čl.</a:t>
            </a:r>
            <a:br>
              <a:rPr lang="hr-HR" sz="2200" dirty="0"/>
            </a:br>
            <a:r>
              <a:rPr lang="hr-HR" sz="2200" b="1" dirty="0" smtClean="0">
                <a:solidFill>
                  <a:srgbClr val="92D050"/>
                </a:solidFill>
              </a:rPr>
              <a:t>Klubovi kojima treba pomoć</a:t>
            </a:r>
            <a:r>
              <a:rPr lang="hr-HR" sz="2200" dirty="0" smtClean="0"/>
              <a:t/>
            </a:r>
            <a:br>
              <a:rPr lang="hr-HR" sz="2200" dirty="0" smtClean="0"/>
            </a:br>
            <a:r>
              <a:rPr lang="hr-HR" sz="2200" dirty="0" smtClean="0"/>
              <a:t>	LC Salona (15 čl.)				LC Trogir (12 čl.)</a:t>
            </a:r>
            <a:br>
              <a:rPr lang="hr-HR" sz="2200" dirty="0" smtClean="0"/>
            </a:br>
            <a:r>
              <a:rPr lang="hr-HR" sz="2200" dirty="0" smtClean="0"/>
              <a:t>	LC Šibenik (18 čl.)	</a:t>
            </a:r>
            <a:r>
              <a:rPr lang="hr-HR" sz="2200" dirty="0"/>
              <a:t>	</a:t>
            </a:r>
            <a:r>
              <a:rPr lang="hr-HR" sz="2200" dirty="0" smtClean="0"/>
              <a:t>	LC </a:t>
            </a:r>
            <a:r>
              <a:rPr lang="hr-HR" sz="2200" dirty="0" err="1" smtClean="0"/>
              <a:t>Narona</a:t>
            </a:r>
            <a:r>
              <a:rPr lang="hr-HR" sz="2200" dirty="0" smtClean="0"/>
              <a:t> (11 čl.)</a:t>
            </a:r>
            <a:br>
              <a:rPr lang="hr-HR" sz="2200" dirty="0" smtClean="0"/>
            </a:br>
            <a:r>
              <a:rPr lang="hr-HR" sz="2200" dirty="0"/>
              <a:t>	</a:t>
            </a:r>
            <a:r>
              <a:rPr lang="hr-HR" sz="2200" dirty="0" smtClean="0"/>
              <a:t>LC Hvar (19 čl.)				</a:t>
            </a:r>
            <a:br>
              <a:rPr lang="hr-HR" sz="2200" dirty="0" smtClean="0"/>
            </a:br>
            <a:r>
              <a:rPr lang="hr-HR" sz="2200" dirty="0" smtClean="0"/>
              <a:t>																		</a:t>
            </a:r>
            <a:r>
              <a:rPr lang="el-GR" sz="2200" dirty="0"/>
              <a:t>Σ </a:t>
            </a:r>
            <a:r>
              <a:rPr lang="hr-HR" sz="2200" dirty="0" smtClean="0"/>
              <a:t>75</a:t>
            </a:r>
            <a:r>
              <a:rPr lang="el-GR" sz="2200" dirty="0" smtClean="0"/>
              <a:t> </a:t>
            </a:r>
            <a:r>
              <a:rPr lang="hr-HR" sz="2200" dirty="0"/>
              <a:t>čl.</a:t>
            </a:r>
            <a:r>
              <a:rPr lang="hr-HR" sz="2200" dirty="0" smtClean="0"/>
              <a:t>		</a:t>
            </a:r>
            <a:br>
              <a:rPr lang="hr-HR" sz="2200" dirty="0" smtClean="0"/>
            </a:br>
            <a:r>
              <a:rPr lang="hr-HR" sz="2200" dirty="0" smtClean="0"/>
              <a:t>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2717734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200" b="1" dirty="0" smtClean="0"/>
              <a:t>Regija Zapad</a:t>
            </a:r>
            <a:r>
              <a:rPr lang="hr-HR" sz="2200" dirty="0" smtClean="0"/>
              <a:t/>
            </a:r>
            <a:br>
              <a:rPr lang="hr-HR" sz="2200" dirty="0" smtClean="0"/>
            </a:br>
            <a:r>
              <a:rPr lang="hr-HR" sz="2200" b="1" dirty="0" smtClean="0">
                <a:solidFill>
                  <a:srgbClr val="FF0000"/>
                </a:solidFill>
              </a:rPr>
              <a:t>Klubovi kojima treba hitna pomoć</a:t>
            </a:r>
            <a:r>
              <a:rPr lang="hr-HR" sz="2200" dirty="0" smtClean="0"/>
              <a:t>	</a:t>
            </a:r>
            <a:br>
              <a:rPr lang="hr-HR" sz="2200" dirty="0" smtClean="0"/>
            </a:br>
            <a:r>
              <a:rPr lang="hr-HR" sz="2200" dirty="0" smtClean="0"/>
              <a:t>	nema</a:t>
            </a:r>
            <a:br>
              <a:rPr lang="hr-HR" sz="2200" dirty="0" smtClean="0"/>
            </a:br>
            <a:r>
              <a:rPr lang="hr-HR" sz="2200" dirty="0"/>
              <a:t/>
            </a:r>
            <a:br>
              <a:rPr lang="hr-HR" sz="2200" dirty="0"/>
            </a:br>
            <a:r>
              <a:rPr lang="hr-HR" sz="2200" b="1" dirty="0" smtClean="0">
                <a:solidFill>
                  <a:srgbClr val="92D050"/>
                </a:solidFill>
              </a:rPr>
              <a:t>Klubovi kojima treba pomoć</a:t>
            </a:r>
            <a:r>
              <a:rPr lang="hr-HR" sz="2200" dirty="0" smtClean="0"/>
              <a:t/>
            </a:r>
            <a:br>
              <a:rPr lang="hr-HR" sz="2200" dirty="0" smtClean="0"/>
            </a:br>
            <a:r>
              <a:rPr lang="hr-HR" sz="2200" dirty="0" smtClean="0"/>
              <a:t>	LC Pula (13 čl.)								</a:t>
            </a:r>
            <a:br>
              <a:rPr lang="hr-HR" sz="2200" dirty="0" smtClean="0"/>
            </a:br>
            <a:r>
              <a:rPr lang="hr-HR" sz="2200" dirty="0" smtClean="0"/>
              <a:t>																	</a:t>
            </a:r>
            <a:r>
              <a:rPr lang="el-GR" sz="2200" dirty="0"/>
              <a:t>Σ </a:t>
            </a:r>
            <a:r>
              <a:rPr lang="el-GR" sz="2200" dirty="0" smtClean="0"/>
              <a:t>1</a:t>
            </a:r>
            <a:r>
              <a:rPr lang="hr-HR" sz="2200" dirty="0" smtClean="0"/>
              <a:t>3</a:t>
            </a:r>
            <a:r>
              <a:rPr lang="el-GR" sz="2200" dirty="0" smtClean="0"/>
              <a:t> </a:t>
            </a:r>
            <a:r>
              <a:rPr lang="hr-HR" sz="2200" dirty="0"/>
              <a:t>čl.</a:t>
            </a:r>
            <a:r>
              <a:rPr lang="hr-HR" sz="2200" dirty="0" smtClean="0"/>
              <a:t/>
            </a:r>
            <a:br>
              <a:rPr lang="hr-HR" sz="2200" dirty="0" smtClean="0"/>
            </a:br>
            <a:r>
              <a:rPr lang="hr-HR" sz="2200" dirty="0" smtClean="0"/>
              <a:t>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767136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700" b="1" dirty="0" smtClean="0"/>
              <a:t>Sve regije</a:t>
            </a:r>
            <a:r>
              <a:rPr lang="hr-HR" sz="2700" dirty="0" smtClean="0"/>
              <a:t/>
            </a:r>
            <a:br>
              <a:rPr lang="hr-HR" sz="2700" dirty="0" smtClean="0"/>
            </a:br>
            <a:r>
              <a:rPr lang="hr-HR" sz="2700" b="1" dirty="0" smtClean="0">
                <a:solidFill>
                  <a:srgbClr val="FF0000"/>
                </a:solidFill>
              </a:rPr>
              <a:t>Klubovi kojima treba hitna pomoć</a:t>
            </a:r>
            <a:r>
              <a:rPr lang="hr-HR" sz="2700" dirty="0" smtClean="0"/>
              <a:t>	</a:t>
            </a:r>
            <a:br>
              <a:rPr lang="hr-HR" sz="2700" dirty="0" smtClean="0"/>
            </a:br>
            <a:r>
              <a:rPr lang="hr-HR" sz="2700" dirty="0" smtClean="0"/>
              <a:t>	Ukupno članova											</a:t>
            </a:r>
            <a:r>
              <a:rPr lang="el-GR" sz="2700" dirty="0" smtClean="0"/>
              <a:t>Σ</a:t>
            </a:r>
            <a:r>
              <a:rPr lang="hr-HR" sz="2700" dirty="0" smtClean="0"/>
              <a:t> 54 </a:t>
            </a:r>
            <a:r>
              <a:rPr lang="hr-HR" sz="2700" dirty="0"/>
              <a:t>čl.</a:t>
            </a:r>
            <a:r>
              <a:rPr lang="hr-HR" sz="2700" dirty="0" smtClean="0"/>
              <a:t/>
            </a:r>
            <a:br>
              <a:rPr lang="hr-HR" sz="2700" dirty="0" smtClean="0"/>
            </a:br>
            <a:r>
              <a:rPr lang="hr-HR" sz="2700" dirty="0"/>
              <a:t/>
            </a:r>
            <a:br>
              <a:rPr lang="hr-HR" sz="2700" dirty="0"/>
            </a:br>
            <a:r>
              <a:rPr lang="hr-HR" sz="2700" b="1" dirty="0" smtClean="0">
                <a:solidFill>
                  <a:srgbClr val="92D050"/>
                </a:solidFill>
              </a:rPr>
              <a:t>Klubovi kojima treba pomoć</a:t>
            </a:r>
            <a:r>
              <a:rPr lang="hr-HR" sz="2700" dirty="0" smtClean="0"/>
              <a:t/>
            </a:r>
            <a:br>
              <a:rPr lang="hr-HR" sz="2700" dirty="0" smtClean="0"/>
            </a:br>
            <a:r>
              <a:rPr lang="hr-HR" sz="2700" dirty="0" smtClean="0"/>
              <a:t>	Ukupno članova								</a:t>
            </a:r>
            <a:br>
              <a:rPr lang="hr-HR" sz="2700" dirty="0" smtClean="0"/>
            </a:br>
            <a:r>
              <a:rPr lang="hr-HR" sz="2700" dirty="0" smtClean="0"/>
              <a:t>																	</a:t>
            </a:r>
            <a:r>
              <a:rPr lang="el-GR" sz="2700" dirty="0"/>
              <a:t>Σ </a:t>
            </a:r>
            <a:r>
              <a:rPr lang="hr-HR" sz="2700" dirty="0" smtClean="0"/>
              <a:t>243</a:t>
            </a:r>
            <a:r>
              <a:rPr lang="el-GR" sz="2700" dirty="0" smtClean="0"/>
              <a:t> </a:t>
            </a:r>
            <a:r>
              <a:rPr lang="hr-HR" sz="2700" dirty="0"/>
              <a:t>čl.</a:t>
            </a:r>
            <a:r>
              <a:rPr lang="hr-HR" sz="2200" dirty="0" smtClean="0"/>
              <a:t/>
            </a:r>
            <a:br>
              <a:rPr lang="hr-HR" sz="2200" dirty="0" smtClean="0"/>
            </a:br>
            <a:r>
              <a:rPr lang="hr-HR" sz="2200" dirty="0" smtClean="0"/>
              <a:t>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650800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a:bodyPr>
          <a:lstStyle/>
          <a:p>
            <a:pPr marL="273050" indent="-273050" algn="l" defTabSz="355600"/>
            <a:r>
              <a:rPr lang="hr-HR" sz="2200" dirty="0" smtClean="0"/>
              <a:t>b</a:t>
            </a:r>
            <a:r>
              <a:rPr lang="hr-HR" sz="2200" dirty="0"/>
              <a:t>)	</a:t>
            </a:r>
            <a:r>
              <a:rPr lang="hr-HR" sz="2200" dirty="0" smtClean="0"/>
              <a:t>Zadatci </a:t>
            </a:r>
            <a:r>
              <a:rPr lang="hr-HR" sz="2200" dirty="0"/>
              <a:t>ZC i RC u radu s </a:t>
            </a:r>
            <a:r>
              <a:rPr lang="hr-HR" sz="2200" dirty="0" smtClean="0"/>
              <a:t>klubovima</a:t>
            </a:r>
            <a:br>
              <a:rPr lang="hr-HR" sz="2200" dirty="0" smtClean="0"/>
            </a:br>
            <a:r>
              <a:rPr lang="hr-HR" sz="1800" dirty="0" smtClean="0">
                <a:latin typeface="+mn-lt"/>
              </a:rPr>
              <a:t/>
            </a:r>
            <a:br>
              <a:rPr lang="hr-HR" sz="1800" dirty="0" smtClean="0">
                <a:latin typeface="+mn-lt"/>
              </a:rPr>
            </a:br>
            <a:r>
              <a:rPr lang="hr-HR" sz="1800" dirty="0" smtClean="0">
                <a:latin typeface="+mn-lt"/>
              </a:rPr>
              <a:t/>
            </a:r>
            <a:br>
              <a:rPr lang="hr-HR" sz="1800" dirty="0" smtClean="0">
                <a:latin typeface="+mn-lt"/>
              </a:rPr>
            </a:br>
            <a:r>
              <a:rPr lang="vi-VN" sz="1800" dirty="0" smtClean="0">
                <a:latin typeface="Calibri" panose="020F0502020204030204" pitchFamily="34" charset="0"/>
              </a:rPr>
              <a:t>•</a:t>
            </a:r>
            <a:r>
              <a:rPr lang="vi-VN" sz="1800" dirty="0">
                <a:latin typeface="Calibri" panose="020F0502020204030204" pitchFamily="34" charset="0"/>
              </a:rPr>
              <a:t>	sudjelovati barem jedan puta u oba polugodišta na sastanku svakog kluba </a:t>
            </a:r>
            <a:r>
              <a:rPr lang="hr-HR" sz="1800" dirty="0" smtClean="0">
                <a:latin typeface="Calibri" panose="020F0502020204030204" pitchFamily="34" charset="0"/>
              </a:rPr>
              <a:t>			</a:t>
            </a:r>
            <a:r>
              <a:rPr lang="vi-VN" sz="1800" dirty="0" smtClean="0">
                <a:latin typeface="Calibri" panose="020F0502020204030204" pitchFamily="34" charset="0"/>
              </a:rPr>
              <a:t>svoje </a:t>
            </a:r>
            <a:r>
              <a:rPr lang="vi-VN" sz="1800" dirty="0">
                <a:latin typeface="Calibri" panose="020F0502020204030204" pitchFamily="34" charset="0"/>
              </a:rPr>
              <a:t>Zone, napraviti analizu stanja i podijeliti informaciju sa DG-om, 1. i 2. </a:t>
            </a:r>
            <a:r>
              <a:rPr lang="hr-HR" sz="1800" dirty="0" smtClean="0">
                <a:latin typeface="Calibri" panose="020F0502020204030204" pitchFamily="34" charset="0"/>
              </a:rPr>
              <a:t>			</a:t>
            </a:r>
            <a:r>
              <a:rPr lang="vi-VN" sz="1800" dirty="0" smtClean="0">
                <a:latin typeface="Calibri" panose="020F0502020204030204" pitchFamily="34" charset="0"/>
              </a:rPr>
              <a:t>VDG-ima</a:t>
            </a:r>
            <a:r>
              <a:rPr lang="vi-VN" sz="1800" dirty="0">
                <a:latin typeface="Calibri" panose="020F0502020204030204" pitchFamily="34" charset="0"/>
              </a:rPr>
              <a:t>, tajnikom, GMT i GLT koordinatorima;</a:t>
            </a:r>
            <a:br>
              <a:rPr lang="vi-VN" sz="1800" dirty="0">
                <a:latin typeface="Calibri" panose="020F0502020204030204" pitchFamily="34" charset="0"/>
              </a:rPr>
            </a:br>
            <a:r>
              <a:rPr lang="vi-VN" sz="1800" dirty="0">
                <a:latin typeface="Calibri" panose="020F0502020204030204" pitchFamily="34" charset="0"/>
              </a:rPr>
              <a:t>•	poticati dužnosnike klubova da sudjeluju na sjednicama proširenog </a:t>
            </a:r>
            <a:r>
              <a:rPr lang="vi-VN" sz="1800" dirty="0" smtClean="0">
                <a:latin typeface="Calibri" panose="020F0502020204030204" pitchFamily="34" charset="0"/>
              </a:rPr>
              <a:t>Kabineta </a:t>
            </a:r>
            <a:r>
              <a:rPr lang="hr-HR" sz="1800" dirty="0" smtClean="0">
                <a:latin typeface="Calibri" panose="020F0502020204030204" pitchFamily="34" charset="0"/>
              </a:rPr>
              <a:t>			</a:t>
            </a:r>
            <a:r>
              <a:rPr lang="vi-VN" sz="1800" dirty="0" smtClean="0">
                <a:latin typeface="Calibri" panose="020F0502020204030204" pitchFamily="34" charset="0"/>
              </a:rPr>
              <a:t>Distrikta</a:t>
            </a:r>
            <a:r>
              <a:rPr lang="hr-HR" sz="1800" dirty="0" smtClean="0">
                <a:latin typeface="Calibri" panose="020F0502020204030204" pitchFamily="34" charset="0"/>
              </a:rPr>
              <a:t>;</a:t>
            </a:r>
            <a:r>
              <a:rPr lang="vi-VN" sz="1800" dirty="0">
                <a:latin typeface="Calibri" panose="020F0502020204030204" pitchFamily="34" charset="0"/>
              </a:rPr>
              <a:t/>
            </a:r>
            <a:br>
              <a:rPr lang="vi-VN" sz="1800" dirty="0">
                <a:latin typeface="Calibri" panose="020F0502020204030204" pitchFamily="34" charset="0"/>
              </a:rPr>
            </a:br>
            <a:r>
              <a:rPr lang="vi-VN" sz="1800" dirty="0">
                <a:latin typeface="Calibri" panose="020F0502020204030204" pitchFamily="34" charset="0"/>
              </a:rPr>
              <a:t>•	promovirati inicijative LCI-ja (npr. </a:t>
            </a:r>
            <a:r>
              <a:rPr lang="hr-HR" sz="1800" dirty="0" err="1" smtClean="0">
                <a:latin typeface="Calibri" panose="020F0502020204030204" pitchFamily="34" charset="0"/>
              </a:rPr>
              <a:t>ask</a:t>
            </a:r>
            <a:r>
              <a:rPr lang="hr-HR" sz="1800" dirty="0" smtClean="0">
                <a:latin typeface="Calibri" panose="020F0502020204030204" pitchFamily="34" charset="0"/>
              </a:rPr>
              <a:t> 1, </a:t>
            </a:r>
            <a:r>
              <a:rPr lang="vi-VN" sz="1800" dirty="0" smtClean="0">
                <a:latin typeface="Calibri" panose="020F0502020204030204" pitchFamily="34" charset="0"/>
              </a:rPr>
              <a:t>CEP</a:t>
            </a:r>
            <a:r>
              <a:rPr lang="vi-VN" sz="1800" dirty="0">
                <a:latin typeface="Calibri" panose="020F0502020204030204" pitchFamily="34" charset="0"/>
              </a:rPr>
              <a:t>, 100. godišnjica, teme IP-a</a:t>
            </a:r>
            <a:r>
              <a:rPr lang="vi-VN" sz="1800" dirty="0" smtClean="0">
                <a:latin typeface="Calibri" panose="020F0502020204030204" pitchFamily="34" charset="0"/>
              </a:rPr>
              <a:t>)</a:t>
            </a:r>
            <a:r>
              <a:rPr lang="hr-HR" sz="1800" dirty="0" smtClean="0">
                <a:latin typeface="Calibri" panose="020F0502020204030204" pitchFamily="34" charset="0"/>
              </a:rPr>
              <a:t>;</a:t>
            </a:r>
            <a:r>
              <a:rPr lang="vi-VN" sz="1800" dirty="0">
                <a:latin typeface="Calibri" panose="020F0502020204030204" pitchFamily="34" charset="0"/>
              </a:rPr>
              <a:t/>
            </a:r>
            <a:br>
              <a:rPr lang="vi-VN" sz="1800" dirty="0">
                <a:latin typeface="Calibri" panose="020F0502020204030204" pitchFamily="34" charset="0"/>
              </a:rPr>
            </a:br>
            <a:r>
              <a:rPr lang="vi-VN" sz="1800" dirty="0">
                <a:latin typeface="Calibri" panose="020F0502020204030204" pitchFamily="34" charset="0"/>
              </a:rPr>
              <a:t>•	u suradnji s GLT koordinatorom, promovirati ponuđene edukacije </a:t>
            </a:r>
            <a:r>
              <a:rPr lang="vi-VN" sz="1800" dirty="0" smtClean="0">
                <a:latin typeface="Calibri" panose="020F0502020204030204" pitchFamily="34" charset="0"/>
              </a:rPr>
              <a:t>i</a:t>
            </a:r>
            <a:r>
              <a:rPr lang="hr-HR" sz="1800" dirty="0" smtClean="0">
                <a:latin typeface="Calibri" panose="020F0502020204030204" pitchFamily="34" charset="0"/>
              </a:rPr>
              <a:t> </a:t>
            </a:r>
            <a:r>
              <a:rPr lang="vi-VN" sz="1800" dirty="0" smtClean="0">
                <a:latin typeface="Calibri" panose="020F0502020204030204" pitchFamily="34" charset="0"/>
              </a:rPr>
              <a:t>identificirati </a:t>
            </a:r>
            <a:r>
              <a:rPr lang="hr-HR" sz="1800" dirty="0" smtClean="0">
                <a:latin typeface="Calibri" panose="020F0502020204030204" pitchFamily="34" charset="0"/>
              </a:rPr>
              <a:t>		</a:t>
            </a:r>
            <a:r>
              <a:rPr lang="vi-VN" sz="1800" dirty="0" smtClean="0">
                <a:latin typeface="Calibri" panose="020F0502020204030204" pitchFamily="34" charset="0"/>
              </a:rPr>
              <a:t>članove/ice </a:t>
            </a:r>
            <a:r>
              <a:rPr lang="vi-VN" sz="1800" dirty="0">
                <a:latin typeface="Calibri" panose="020F0502020204030204" pitchFamily="34" charset="0"/>
              </a:rPr>
              <a:t>za buduće vodeće dužnosti u </a:t>
            </a:r>
            <a:r>
              <a:rPr lang="vi-VN" sz="1800" dirty="0" smtClean="0">
                <a:latin typeface="Calibri" panose="020F0502020204030204" pitchFamily="34" charset="0"/>
              </a:rPr>
              <a:t>Distriktu</a:t>
            </a:r>
            <a:r>
              <a:rPr lang="hr-HR" sz="1800" dirty="0" smtClean="0">
                <a:latin typeface="Calibri" panose="020F0502020204030204" pitchFamily="34" charset="0"/>
              </a:rPr>
              <a:t>.</a:t>
            </a:r>
            <a:r>
              <a:rPr lang="vi-VN" sz="1800" dirty="0">
                <a:latin typeface="Calibri" panose="020F0502020204030204" pitchFamily="34" charset="0"/>
              </a:rPr>
              <a:t/>
            </a:r>
            <a:br>
              <a:rPr lang="vi-VN" sz="1800" dirty="0">
                <a:latin typeface="Calibri" panose="020F0502020204030204" pitchFamily="34" charset="0"/>
              </a:rPr>
            </a:br>
            <a:r>
              <a:rPr lang="hr-HR" sz="1800" dirty="0">
                <a:latin typeface="Calibri" panose="020F0502020204030204" pitchFamily="34" charset="0"/>
              </a:rPr>
              <a:t/>
            </a:r>
            <a:br>
              <a:rPr lang="hr-HR" sz="1800" dirty="0">
                <a:latin typeface="Calibri" panose="020F0502020204030204" pitchFamily="34" charset="0"/>
              </a:rPr>
            </a:br>
            <a:endParaRPr lang="en-US" sz="1800" dirty="0">
              <a:latin typeface="Calibri" panose="020F0502020204030204"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329263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smtClean="0"/>
              <a:t>c</a:t>
            </a:r>
            <a:r>
              <a:rPr lang="hr-HR" sz="2200" dirty="0"/>
              <a:t>)	Edukacija prema programu RLLI po Zonama i na nivou Distrikta</a:t>
            </a:r>
            <a:br>
              <a:rPr lang="hr-HR" sz="2200" dirty="0"/>
            </a:br>
            <a:r>
              <a:rPr lang="hr-HR" sz="2200" dirty="0"/>
              <a:t/>
            </a:r>
            <a:br>
              <a:rPr lang="hr-HR" sz="2200" dirty="0"/>
            </a:br>
            <a:r>
              <a:rPr lang="hr-HR" sz="2200" dirty="0" smtClean="0"/>
              <a:t>	Glavna svrha:</a:t>
            </a:r>
            <a:br>
              <a:rPr lang="hr-HR" sz="2200" dirty="0" smtClean="0"/>
            </a:br>
            <a:r>
              <a:rPr lang="hr-HR" sz="2200" dirty="0"/>
              <a:t>	</a:t>
            </a:r>
            <a:r>
              <a:rPr lang="hr-HR" sz="2200" dirty="0" smtClean="0"/>
              <a:t>	Osposobljavanje </a:t>
            </a:r>
            <a:r>
              <a:rPr lang="hr-HR" sz="2200" dirty="0"/>
              <a:t>novih </a:t>
            </a:r>
            <a:r>
              <a:rPr lang="hr-HR" sz="2200" dirty="0" smtClean="0"/>
              <a:t>lidera</a:t>
            </a:r>
            <a:br>
              <a:rPr lang="hr-HR" sz="2200" dirty="0" smtClean="0"/>
            </a:br>
            <a:r>
              <a:rPr lang="hr-HR" sz="2200" dirty="0"/>
              <a:t>	</a:t>
            </a:r>
            <a:r>
              <a:rPr lang="hr-HR" sz="2200" dirty="0" smtClean="0"/>
              <a:t>	Upoznavanje članova i razmjena iskustava</a:t>
            </a:r>
            <a:br>
              <a:rPr lang="hr-HR" sz="2200" dirty="0" smtClean="0"/>
            </a:br>
            <a:r>
              <a:rPr lang="hr-HR" sz="2200" dirty="0"/>
              <a:t/>
            </a:r>
            <a:br>
              <a:rPr lang="hr-HR" sz="2200" dirty="0"/>
            </a:br>
            <a:r>
              <a:rPr lang="hr-HR" sz="2200" dirty="0" smtClean="0"/>
              <a:t>	Plan:</a:t>
            </a:r>
            <a:br>
              <a:rPr lang="hr-HR" sz="2200" dirty="0" smtClean="0"/>
            </a:br>
            <a:r>
              <a:rPr lang="hr-HR" sz="2200" dirty="0"/>
              <a:t>	</a:t>
            </a:r>
            <a:r>
              <a:rPr lang="hr-HR" sz="2200" dirty="0" smtClean="0"/>
              <a:t>	Samobor, 25.-227. 9. 2015. – za Regije Sjever i Istok</a:t>
            </a:r>
            <a:br>
              <a:rPr lang="hr-HR" sz="2200" dirty="0" smtClean="0"/>
            </a:br>
            <a:r>
              <a:rPr lang="hr-HR" sz="2200" dirty="0"/>
              <a:t>	</a:t>
            </a:r>
            <a:r>
              <a:rPr lang="hr-HR" sz="2200" dirty="0" smtClean="0"/>
              <a:t>	Rijeka, termin će se odrediti – za Regije Zapad i Jug</a:t>
            </a:r>
            <a:br>
              <a:rPr lang="hr-HR" sz="2200" dirty="0" smtClean="0"/>
            </a:br>
            <a:r>
              <a:rPr lang="hr-HR" sz="2200" dirty="0"/>
              <a:t/>
            </a:r>
            <a:br>
              <a:rPr lang="hr-HR" sz="2200" dirty="0"/>
            </a:br>
            <a:r>
              <a:rPr lang="hr-HR" sz="2200" dirty="0" smtClean="0"/>
              <a:t>	Trošak:</a:t>
            </a:r>
            <a:br>
              <a:rPr lang="hr-HR" sz="2200" dirty="0" smtClean="0"/>
            </a:br>
            <a:r>
              <a:rPr lang="hr-HR" sz="2200" dirty="0"/>
              <a:t>	</a:t>
            </a:r>
            <a:r>
              <a:rPr lang="hr-HR" sz="2200" dirty="0" smtClean="0"/>
              <a:t>	Samo dolazak, ostalo podmiruje LCI</a:t>
            </a: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450355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a:bodyPr>
          <a:lstStyle/>
          <a:p>
            <a:pPr algn="l" defTabSz="355600"/>
            <a:r>
              <a:rPr lang="hr-HR" sz="2200" dirty="0" smtClean="0"/>
              <a:t>d</a:t>
            </a:r>
            <a:r>
              <a:rPr lang="hr-HR" sz="2200" dirty="0"/>
              <a:t>)	</a:t>
            </a:r>
            <a:r>
              <a:rPr lang="hr-HR" sz="2200" dirty="0" smtClean="0"/>
              <a:t>Zadatci </a:t>
            </a:r>
            <a:r>
              <a:rPr lang="hr-HR" sz="2200" dirty="0"/>
              <a:t>i plan rada Povjerenstava</a:t>
            </a:r>
            <a:br>
              <a:rPr lang="hr-HR" sz="2200" dirty="0"/>
            </a:br>
            <a:r>
              <a:rPr lang="hr-HR" sz="3200" dirty="0"/>
              <a:t/>
            </a:r>
            <a:br>
              <a:rPr lang="hr-HR" sz="3200" dirty="0"/>
            </a:br>
            <a:r>
              <a:rPr lang="hr-HR" sz="3200" dirty="0" smtClean="0"/>
              <a:t>GMT koordinator	:		Leo </a:t>
            </a:r>
            <a:r>
              <a:rPr lang="hr-HR" sz="3200" dirty="0" err="1" smtClean="0"/>
              <a:t>Jonjić</a:t>
            </a:r>
            <a:r>
              <a:rPr lang="hr-HR" sz="3200" dirty="0" smtClean="0"/>
              <a:t/>
            </a:r>
            <a:br>
              <a:rPr lang="hr-HR" sz="3200" dirty="0" smtClean="0"/>
            </a:br>
            <a:r>
              <a:rPr lang="hr-HR" sz="3200" dirty="0"/>
              <a:t/>
            </a:r>
            <a:br>
              <a:rPr lang="hr-HR" sz="3200" dirty="0"/>
            </a:br>
            <a:r>
              <a:rPr lang="hr-HR" sz="3200" dirty="0" smtClean="0"/>
              <a:t>GLT koordinator:			Milan </a:t>
            </a:r>
            <a:r>
              <a:rPr lang="hr-HR" sz="3200" dirty="0" err="1" smtClean="0"/>
              <a:t>Grković</a:t>
            </a:r>
            <a:r>
              <a:rPr lang="hr-HR" sz="3200" dirty="0" smtClean="0"/>
              <a:t/>
            </a:r>
            <a:br>
              <a:rPr lang="hr-HR" sz="3200" dirty="0" smtClean="0"/>
            </a:br>
            <a:r>
              <a:rPr lang="hr-HR" sz="3200" dirty="0" smtClean="0"/>
              <a:t>		</a:t>
            </a:r>
            <a:r>
              <a:rPr lang="hr-HR" sz="2400" dirty="0" smtClean="0"/>
              <a:t>- Organizacija RLLI</a:t>
            </a:r>
            <a:br>
              <a:rPr lang="hr-HR" sz="2400" dirty="0" smtClean="0"/>
            </a:br>
            <a:r>
              <a:rPr lang="hr-HR" sz="2400" dirty="0" smtClean="0"/>
              <a:t>		- Program edukacije za Leo Distrikt</a:t>
            </a:r>
            <a:endParaRPr lang="en-US" sz="2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994105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0"/>
            <a:ext cx="8207920" cy="4104455"/>
          </a:xfrm>
        </p:spPr>
        <p:txBody>
          <a:bodyPr anchor="t">
            <a:normAutofit fontScale="90000"/>
          </a:bodyPr>
          <a:lstStyle/>
          <a:p>
            <a:pPr algn="l" defTabSz="355600"/>
            <a:r>
              <a:rPr lang="hr-HR" sz="2200" dirty="0" smtClean="0"/>
              <a:t>d</a:t>
            </a:r>
            <a:r>
              <a:rPr lang="hr-HR" sz="2200" dirty="0"/>
              <a:t>)	</a:t>
            </a:r>
            <a:r>
              <a:rPr lang="hr-HR" sz="2200" dirty="0" smtClean="0"/>
              <a:t>Zadatci </a:t>
            </a:r>
            <a:r>
              <a:rPr lang="hr-HR" sz="2200" dirty="0"/>
              <a:t>i plan rada Povjerenstava</a:t>
            </a:r>
            <a:br>
              <a:rPr lang="hr-HR" sz="2200" dirty="0"/>
            </a:br>
            <a:r>
              <a:rPr lang="hr-HR" sz="2200" dirty="0" smtClean="0"/>
              <a:t/>
            </a:r>
            <a:br>
              <a:rPr lang="hr-HR" sz="2200" dirty="0" smtClean="0"/>
            </a:br>
            <a:r>
              <a:rPr lang="hr-HR" sz="2200" dirty="0" smtClean="0">
                <a:solidFill>
                  <a:prstClr val="black"/>
                </a:solidFill>
              </a:rPr>
              <a:t>Leo </a:t>
            </a:r>
            <a:r>
              <a:rPr lang="hr-HR" sz="2200" dirty="0" err="1">
                <a:solidFill>
                  <a:prstClr val="black"/>
                </a:solidFill>
              </a:rPr>
              <a:t>Club</a:t>
            </a:r>
            <a:r>
              <a:rPr lang="hr-HR" sz="2200" dirty="0">
                <a:solidFill>
                  <a:prstClr val="black"/>
                </a:solidFill>
              </a:rPr>
              <a:t> Koordinator:		</a:t>
            </a:r>
            <a:r>
              <a:rPr lang="hr-HR" sz="2200" dirty="0" err="1">
                <a:solidFill>
                  <a:prstClr val="black"/>
                </a:solidFill>
              </a:rPr>
              <a:t>Patrizia</a:t>
            </a:r>
            <a:r>
              <a:rPr lang="hr-HR" sz="2200" dirty="0">
                <a:solidFill>
                  <a:prstClr val="black"/>
                </a:solidFill>
              </a:rPr>
              <a:t> Milani, LC Pula</a:t>
            </a:r>
            <a:br>
              <a:rPr lang="hr-HR" sz="2200" dirty="0">
                <a:solidFill>
                  <a:prstClr val="black"/>
                </a:solidFill>
              </a:rPr>
            </a:br>
            <a:r>
              <a:rPr lang="hr-HR" sz="2200" dirty="0">
                <a:solidFill>
                  <a:prstClr val="black"/>
                </a:solidFill>
              </a:rPr>
              <a:t>100. godišnjica LCI:		</a:t>
            </a:r>
            <a:r>
              <a:rPr lang="hr-HR" sz="2200" dirty="0" smtClean="0">
                <a:solidFill>
                  <a:prstClr val="black"/>
                </a:solidFill>
              </a:rPr>
              <a:t>	Branka </a:t>
            </a:r>
            <a:r>
              <a:rPr lang="hr-HR" sz="2200" dirty="0">
                <a:solidFill>
                  <a:prstClr val="black"/>
                </a:solidFill>
              </a:rPr>
              <a:t>Crnković, LC Rijeka</a:t>
            </a:r>
            <a:br>
              <a:rPr lang="hr-HR" sz="2200" dirty="0">
                <a:solidFill>
                  <a:prstClr val="black"/>
                </a:solidFill>
              </a:rPr>
            </a:br>
            <a:r>
              <a:rPr lang="hr-HR" sz="2200" dirty="0">
                <a:solidFill>
                  <a:prstClr val="black"/>
                </a:solidFill>
              </a:rPr>
              <a:t>Za odnose s javnošću:		Wendy Zečić, LC Grič</a:t>
            </a:r>
            <a:br>
              <a:rPr lang="hr-HR" sz="2200" dirty="0">
                <a:solidFill>
                  <a:prstClr val="black"/>
                </a:solidFill>
              </a:rPr>
            </a:br>
            <a:r>
              <a:rPr lang="hr-HR" sz="2200" dirty="0">
                <a:solidFill>
                  <a:prstClr val="black"/>
                </a:solidFill>
              </a:rPr>
              <a:t>LCIF Projekti:			</a:t>
            </a:r>
            <a:r>
              <a:rPr lang="hr-HR" sz="2200" dirty="0" smtClean="0">
                <a:solidFill>
                  <a:prstClr val="black"/>
                </a:solidFill>
              </a:rPr>
              <a:t>		IPDG </a:t>
            </a:r>
            <a:r>
              <a:rPr lang="hr-HR" sz="2200" dirty="0">
                <a:solidFill>
                  <a:prstClr val="black"/>
                </a:solidFill>
              </a:rPr>
              <a:t>Dario </a:t>
            </a:r>
            <a:r>
              <a:rPr lang="hr-HR" sz="2200" dirty="0" err="1">
                <a:solidFill>
                  <a:prstClr val="black"/>
                </a:solidFill>
              </a:rPr>
              <a:t>Bognolo</a:t>
            </a:r>
            <a:r>
              <a:rPr lang="hr-HR" sz="2200" dirty="0">
                <a:solidFill>
                  <a:prstClr val="black"/>
                </a:solidFill>
              </a:rPr>
              <a:t>, LC Rijeka</a:t>
            </a:r>
            <a:br>
              <a:rPr lang="hr-HR" sz="2200" dirty="0">
                <a:solidFill>
                  <a:prstClr val="black"/>
                </a:solidFill>
              </a:rPr>
            </a:br>
            <a:r>
              <a:rPr lang="hr-HR" sz="2200" dirty="0">
                <a:solidFill>
                  <a:prstClr val="black"/>
                </a:solidFill>
              </a:rPr>
              <a:t>Međunarodna suradnja:	</a:t>
            </a:r>
            <a:r>
              <a:rPr lang="hr-HR" sz="2200" dirty="0" smtClean="0">
                <a:solidFill>
                  <a:prstClr val="black"/>
                </a:solidFill>
              </a:rPr>
              <a:t>PDG </a:t>
            </a:r>
            <a:r>
              <a:rPr lang="hr-HR" sz="2200" dirty="0">
                <a:solidFill>
                  <a:prstClr val="black"/>
                </a:solidFill>
              </a:rPr>
              <a:t>Nikola </a:t>
            </a:r>
            <a:r>
              <a:rPr lang="hr-HR" sz="2200" dirty="0" err="1">
                <a:solidFill>
                  <a:prstClr val="black"/>
                </a:solidFill>
              </a:rPr>
              <a:t>Plavec</a:t>
            </a:r>
            <a:r>
              <a:rPr lang="hr-HR" sz="2200" dirty="0">
                <a:solidFill>
                  <a:prstClr val="black"/>
                </a:solidFill>
              </a:rPr>
              <a:t>, LC Varaždin</a:t>
            </a:r>
            <a:br>
              <a:rPr lang="hr-HR" sz="2200" dirty="0">
                <a:solidFill>
                  <a:prstClr val="black"/>
                </a:solidFill>
              </a:rPr>
            </a:br>
            <a:r>
              <a:rPr lang="hr-HR" sz="2200" dirty="0" err="1">
                <a:solidFill>
                  <a:prstClr val="black"/>
                </a:solidFill>
              </a:rPr>
              <a:t>Guiding</a:t>
            </a:r>
            <a:r>
              <a:rPr lang="hr-HR" sz="2200" dirty="0">
                <a:solidFill>
                  <a:prstClr val="black"/>
                </a:solidFill>
              </a:rPr>
              <a:t> Lions Team:		</a:t>
            </a:r>
            <a:r>
              <a:rPr lang="hr-HR" sz="2200" dirty="0" smtClean="0">
                <a:solidFill>
                  <a:prstClr val="black"/>
                </a:solidFill>
              </a:rPr>
              <a:t>	Darko </a:t>
            </a:r>
            <a:r>
              <a:rPr lang="hr-HR" sz="2200" dirty="0" err="1">
                <a:solidFill>
                  <a:prstClr val="black"/>
                </a:solidFill>
              </a:rPr>
              <a:t>Ćuruvija</a:t>
            </a:r>
            <a:r>
              <a:rPr lang="hr-HR" sz="2200" dirty="0">
                <a:solidFill>
                  <a:prstClr val="black"/>
                </a:solidFill>
              </a:rPr>
              <a:t>, LC Opatija</a:t>
            </a:r>
            <a:br>
              <a:rPr lang="hr-HR" sz="2200" dirty="0">
                <a:solidFill>
                  <a:prstClr val="black"/>
                </a:solidFill>
              </a:rPr>
            </a:br>
            <a:r>
              <a:rPr lang="hr-HR" sz="2200" dirty="0" err="1">
                <a:solidFill>
                  <a:prstClr val="black"/>
                </a:solidFill>
              </a:rPr>
              <a:t>Alert</a:t>
            </a:r>
            <a:r>
              <a:rPr lang="hr-HR" sz="2200" dirty="0">
                <a:solidFill>
                  <a:prstClr val="black"/>
                </a:solidFill>
              </a:rPr>
              <a:t>:				</a:t>
            </a:r>
            <a:r>
              <a:rPr lang="hr-HR" sz="2200" dirty="0" smtClean="0">
                <a:solidFill>
                  <a:prstClr val="black"/>
                </a:solidFill>
              </a:rPr>
              <a:t>			Željko </a:t>
            </a:r>
            <a:r>
              <a:rPr lang="hr-HR" sz="2200" dirty="0">
                <a:solidFill>
                  <a:prstClr val="black"/>
                </a:solidFill>
              </a:rPr>
              <a:t>Matić, LC Osijek</a:t>
            </a:r>
            <a:br>
              <a:rPr lang="hr-HR" sz="2200" dirty="0">
                <a:solidFill>
                  <a:prstClr val="black"/>
                </a:solidFill>
              </a:rPr>
            </a:br>
            <a:r>
              <a:rPr lang="hr-HR" sz="2200" dirty="0">
                <a:solidFill>
                  <a:prstClr val="black"/>
                </a:solidFill>
              </a:rPr>
              <a:t>Počasni članovi:			</a:t>
            </a:r>
            <a:r>
              <a:rPr lang="hr-HR" sz="2200" dirty="0" smtClean="0">
                <a:solidFill>
                  <a:prstClr val="black"/>
                </a:solidFill>
              </a:rPr>
              <a:t>	PDG </a:t>
            </a:r>
            <a:r>
              <a:rPr lang="hr-HR" sz="2200" dirty="0">
                <a:solidFill>
                  <a:prstClr val="black"/>
                </a:solidFill>
              </a:rPr>
              <a:t>Ivica Jakić, LC Zagreb</a:t>
            </a:r>
            <a:br>
              <a:rPr lang="hr-HR" sz="2200" dirty="0">
                <a:solidFill>
                  <a:prstClr val="black"/>
                </a:solidFill>
              </a:rPr>
            </a:br>
            <a:r>
              <a:rPr lang="hr-HR" sz="2200" dirty="0">
                <a:solidFill>
                  <a:prstClr val="black"/>
                </a:solidFill>
              </a:rPr>
              <a:t>Projekti i financiranja:		PDG Nada Arbanas, LC </a:t>
            </a:r>
            <a:r>
              <a:rPr lang="hr-HR" sz="2200" dirty="0" err="1">
                <a:solidFill>
                  <a:prstClr val="black"/>
                </a:solidFill>
              </a:rPr>
              <a:t>Mursa</a:t>
            </a:r>
            <a:r>
              <a:rPr lang="hr-HR" sz="2200" dirty="0">
                <a:solidFill>
                  <a:prstClr val="black"/>
                </a:solidFill>
              </a:rPr>
              <a:t> </a:t>
            </a:r>
            <a:br>
              <a:rPr lang="hr-HR" sz="2200" dirty="0">
                <a:solidFill>
                  <a:prstClr val="black"/>
                </a:solidFill>
              </a:rPr>
            </a:br>
            <a:r>
              <a:rPr lang="hr-HR" sz="2200" dirty="0">
                <a:solidFill>
                  <a:prstClr val="black"/>
                </a:solidFill>
              </a:rPr>
              <a:t>Lions </a:t>
            </a:r>
            <a:r>
              <a:rPr lang="hr-HR" sz="2200" dirty="0" err="1">
                <a:solidFill>
                  <a:prstClr val="black"/>
                </a:solidFill>
              </a:rPr>
              <a:t>Quest</a:t>
            </a:r>
            <a:r>
              <a:rPr lang="hr-HR" sz="2200" dirty="0">
                <a:solidFill>
                  <a:prstClr val="black"/>
                </a:solidFill>
              </a:rPr>
              <a:t>:			</a:t>
            </a:r>
            <a:r>
              <a:rPr lang="hr-HR" sz="2200" dirty="0" smtClean="0">
                <a:solidFill>
                  <a:prstClr val="black"/>
                </a:solidFill>
              </a:rPr>
              <a:t>		Robert </a:t>
            </a:r>
            <a:r>
              <a:rPr lang="hr-HR" sz="2200" dirty="0" err="1">
                <a:solidFill>
                  <a:prstClr val="black"/>
                </a:solidFill>
              </a:rPr>
              <a:t>Sedak</a:t>
            </a:r>
            <a:r>
              <a:rPr lang="hr-HR" sz="2200" dirty="0">
                <a:solidFill>
                  <a:prstClr val="black"/>
                </a:solidFill>
              </a:rPr>
              <a:t>, LC </a:t>
            </a:r>
            <a:r>
              <a:rPr lang="hr-HR" sz="2200" dirty="0" err="1">
                <a:solidFill>
                  <a:prstClr val="black"/>
                </a:solidFill>
              </a:rPr>
              <a:t>Popovača</a:t>
            </a:r>
            <a:r>
              <a:rPr lang="hr-HR" sz="2200" dirty="0">
                <a:solidFill>
                  <a:prstClr val="black"/>
                </a:solidFill>
              </a:rPr>
              <a:t/>
            </a:r>
            <a:br>
              <a:rPr lang="hr-HR" sz="2200" dirty="0">
                <a:solidFill>
                  <a:prstClr val="black"/>
                </a:solidFill>
              </a:rPr>
            </a:br>
            <a:r>
              <a:rPr lang="hr-HR" sz="2200" dirty="0">
                <a:solidFill>
                  <a:prstClr val="black"/>
                </a:solidFill>
              </a:rPr>
              <a:t>Mediteranska konvencija:	1.VDG Goran Šarić, LC Split</a:t>
            </a:r>
            <a:r>
              <a:rPr lang="hr-HR" sz="3200" dirty="0"/>
              <a:t/>
            </a:r>
            <a:br>
              <a:rPr lang="hr-HR" sz="3200" dirty="0"/>
            </a:br>
            <a:endParaRPr lang="en-US" sz="2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3511959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402610"/>
            <a:ext cx="8207920" cy="4330646"/>
          </a:xfrm>
        </p:spPr>
        <p:txBody>
          <a:bodyPr anchor="t">
            <a:normAutofit fontScale="90000"/>
          </a:bodyPr>
          <a:lstStyle/>
          <a:p>
            <a:pPr algn="l" defTabSz="355600"/>
            <a:r>
              <a:rPr lang="hr-HR" sz="2200" dirty="0" smtClean="0"/>
              <a:t>d</a:t>
            </a:r>
            <a:r>
              <a:rPr lang="hr-HR" sz="2200" dirty="0"/>
              <a:t>)	</a:t>
            </a:r>
            <a:r>
              <a:rPr lang="hr-HR" sz="2200" dirty="0" smtClean="0"/>
              <a:t>Zadatci </a:t>
            </a:r>
            <a:r>
              <a:rPr lang="hr-HR" sz="2200" dirty="0"/>
              <a:t>i plan rada Povjerenstava</a:t>
            </a:r>
            <a:br>
              <a:rPr lang="hr-HR" sz="2200" dirty="0"/>
            </a:br>
            <a:r>
              <a:rPr lang="hr-HR" sz="2200" dirty="0" smtClean="0"/>
              <a:t/>
            </a:r>
            <a:br>
              <a:rPr lang="hr-HR" sz="2200" dirty="0" smtClean="0"/>
            </a:br>
            <a:r>
              <a:rPr lang="hr-HR" sz="2200" dirty="0">
                <a:solidFill>
                  <a:prstClr val="black"/>
                </a:solidFill>
              </a:rPr>
              <a:t>Bratimljenje:			</a:t>
            </a:r>
            <a:r>
              <a:rPr lang="hr-HR" sz="2200" dirty="0" smtClean="0">
                <a:solidFill>
                  <a:prstClr val="black"/>
                </a:solidFill>
              </a:rPr>
              <a:t>			Miroslav </a:t>
            </a:r>
            <a:r>
              <a:rPr lang="hr-HR" sz="2200" dirty="0" err="1">
                <a:solidFill>
                  <a:prstClr val="black"/>
                </a:solidFill>
              </a:rPr>
              <a:t>Andrišić</a:t>
            </a:r>
            <a:r>
              <a:rPr lang="hr-HR" sz="2200" dirty="0">
                <a:solidFill>
                  <a:prstClr val="black"/>
                </a:solidFill>
              </a:rPr>
              <a:t>, LC Valpovo Belišće</a:t>
            </a:r>
            <a:br>
              <a:rPr lang="hr-HR" sz="2200" dirty="0">
                <a:solidFill>
                  <a:prstClr val="black"/>
                </a:solidFill>
              </a:rPr>
            </a:br>
            <a:r>
              <a:rPr lang="hr-HR" sz="2200" dirty="0" err="1">
                <a:solidFill>
                  <a:prstClr val="black"/>
                </a:solidFill>
              </a:rPr>
              <a:t>Razminravanje</a:t>
            </a:r>
            <a:r>
              <a:rPr lang="hr-HR" sz="2200" dirty="0">
                <a:solidFill>
                  <a:prstClr val="black"/>
                </a:solidFill>
              </a:rPr>
              <a:t>:			</a:t>
            </a:r>
            <a:r>
              <a:rPr lang="hr-HR" sz="2200" dirty="0" smtClean="0">
                <a:solidFill>
                  <a:prstClr val="black"/>
                </a:solidFill>
              </a:rPr>
              <a:t>		Dubravko </a:t>
            </a:r>
            <a:r>
              <a:rPr lang="hr-HR" sz="2200" dirty="0" err="1">
                <a:solidFill>
                  <a:prstClr val="black"/>
                </a:solidFill>
              </a:rPr>
              <a:t>Krušarovski</a:t>
            </a:r>
            <a:r>
              <a:rPr lang="hr-HR" sz="2200" dirty="0">
                <a:solidFill>
                  <a:prstClr val="black"/>
                </a:solidFill>
              </a:rPr>
              <a:t>, LC B. Manastir</a:t>
            </a:r>
            <a:br>
              <a:rPr lang="hr-HR" sz="2200" dirty="0">
                <a:solidFill>
                  <a:prstClr val="black"/>
                </a:solidFill>
              </a:rPr>
            </a:br>
            <a:r>
              <a:rPr lang="hr-HR" sz="2200" dirty="0">
                <a:solidFill>
                  <a:prstClr val="black"/>
                </a:solidFill>
              </a:rPr>
              <a:t>Informatika , web i FB:		</a:t>
            </a:r>
            <a:r>
              <a:rPr lang="hr-HR" sz="2200" dirty="0" smtClean="0">
                <a:solidFill>
                  <a:prstClr val="black"/>
                </a:solidFill>
              </a:rPr>
              <a:t>	Zlatko </a:t>
            </a:r>
            <a:r>
              <a:rPr lang="hr-HR" sz="2200" dirty="0">
                <a:solidFill>
                  <a:prstClr val="black"/>
                </a:solidFill>
              </a:rPr>
              <a:t>Janković Miloš, LC Poreč</a:t>
            </a:r>
            <a:br>
              <a:rPr lang="hr-HR" sz="2200" dirty="0">
                <a:solidFill>
                  <a:prstClr val="black"/>
                </a:solidFill>
              </a:rPr>
            </a:br>
            <a:r>
              <a:rPr lang="hr-HR" sz="2200" dirty="0">
                <a:solidFill>
                  <a:prstClr val="black"/>
                </a:solidFill>
              </a:rPr>
              <a:t>Borba protiv mržnje i nasilja:	</a:t>
            </a:r>
            <a:r>
              <a:rPr lang="hr-HR" sz="2200" dirty="0" err="1">
                <a:solidFill>
                  <a:prstClr val="black"/>
                </a:solidFill>
              </a:rPr>
              <a:t>Rozina</a:t>
            </a:r>
            <a:r>
              <a:rPr lang="hr-HR" sz="2200" dirty="0">
                <a:solidFill>
                  <a:prstClr val="black"/>
                </a:solidFill>
              </a:rPr>
              <a:t>-Marija Milčić, LC Kontesa Nera</a:t>
            </a:r>
            <a:br>
              <a:rPr lang="hr-HR" sz="2200" dirty="0">
                <a:solidFill>
                  <a:prstClr val="black"/>
                </a:solidFill>
              </a:rPr>
            </a:br>
            <a:r>
              <a:rPr lang="hr-HR" sz="2200" dirty="0">
                <a:solidFill>
                  <a:prstClr val="black"/>
                </a:solidFill>
              </a:rPr>
              <a:t>Normativna djelatnost:		</a:t>
            </a:r>
            <a:r>
              <a:rPr lang="hr-HR" sz="2200" dirty="0" smtClean="0">
                <a:solidFill>
                  <a:prstClr val="black"/>
                </a:solidFill>
              </a:rPr>
              <a:t>	Milorad </a:t>
            </a:r>
            <a:r>
              <a:rPr lang="hr-HR" sz="2200" dirty="0">
                <a:solidFill>
                  <a:prstClr val="black"/>
                </a:solidFill>
              </a:rPr>
              <a:t>Stanić, LC Lovran</a:t>
            </a:r>
            <a:br>
              <a:rPr lang="hr-HR" sz="2200" dirty="0">
                <a:solidFill>
                  <a:prstClr val="black"/>
                </a:solidFill>
              </a:rPr>
            </a:br>
            <a:r>
              <a:rPr lang="hr-HR" sz="2200" dirty="0">
                <a:solidFill>
                  <a:prstClr val="black"/>
                </a:solidFill>
              </a:rPr>
              <a:t>Priprema konvencije 2016:	</a:t>
            </a:r>
            <a:r>
              <a:rPr lang="hr-HR" sz="2200" dirty="0" smtClean="0">
                <a:solidFill>
                  <a:prstClr val="black"/>
                </a:solidFill>
              </a:rPr>
              <a:t>	Boris </a:t>
            </a:r>
            <a:r>
              <a:rPr lang="hr-HR" sz="2200" dirty="0">
                <a:solidFill>
                  <a:prstClr val="black"/>
                </a:solidFill>
              </a:rPr>
              <a:t>Dmitrović, LC Kaptol</a:t>
            </a:r>
            <a:br>
              <a:rPr lang="hr-HR" sz="2200" dirty="0">
                <a:solidFill>
                  <a:prstClr val="black"/>
                </a:solidFill>
              </a:rPr>
            </a:br>
            <a:r>
              <a:rPr lang="hr-HR" sz="2200" dirty="0">
                <a:solidFill>
                  <a:prstClr val="black"/>
                </a:solidFill>
              </a:rPr>
              <a:t>EEP:				</a:t>
            </a:r>
            <a:r>
              <a:rPr lang="hr-HR" sz="2200" dirty="0" smtClean="0">
                <a:solidFill>
                  <a:prstClr val="black"/>
                </a:solidFill>
              </a:rPr>
              <a:t>				</a:t>
            </a:r>
            <a:r>
              <a:rPr lang="hr-HR" sz="2200" dirty="0" err="1" smtClean="0">
                <a:solidFill>
                  <a:prstClr val="black"/>
                </a:solidFill>
              </a:rPr>
              <a:t>Tonči</a:t>
            </a:r>
            <a:r>
              <a:rPr lang="hr-HR" sz="2200" dirty="0" smtClean="0">
                <a:solidFill>
                  <a:prstClr val="black"/>
                </a:solidFill>
              </a:rPr>
              <a:t> </a:t>
            </a:r>
            <a:r>
              <a:rPr lang="hr-HR" sz="2200" dirty="0" err="1">
                <a:solidFill>
                  <a:prstClr val="black"/>
                </a:solidFill>
              </a:rPr>
              <a:t>Vicelić</a:t>
            </a:r>
            <a:r>
              <a:rPr lang="hr-HR" sz="2200" dirty="0">
                <a:solidFill>
                  <a:prstClr val="black"/>
                </a:solidFill>
              </a:rPr>
              <a:t>, LC Sveti Vlaho</a:t>
            </a:r>
            <a:br>
              <a:rPr lang="hr-HR" sz="2200" dirty="0">
                <a:solidFill>
                  <a:prstClr val="black"/>
                </a:solidFill>
              </a:rPr>
            </a:br>
            <a:r>
              <a:rPr lang="hr-HR" sz="2200" dirty="0">
                <a:solidFill>
                  <a:prstClr val="black"/>
                </a:solidFill>
              </a:rPr>
              <a:t>Ekologija:			</a:t>
            </a:r>
            <a:r>
              <a:rPr lang="hr-HR" sz="2200" dirty="0" smtClean="0">
                <a:solidFill>
                  <a:prstClr val="black"/>
                </a:solidFill>
              </a:rPr>
              <a:t>				</a:t>
            </a:r>
            <a:r>
              <a:rPr lang="hr-HR" sz="2200" dirty="0" err="1" smtClean="0">
                <a:solidFill>
                  <a:prstClr val="black"/>
                </a:solidFill>
              </a:rPr>
              <a:t>Zita</a:t>
            </a:r>
            <a:r>
              <a:rPr lang="hr-HR" sz="2200" dirty="0" smtClean="0">
                <a:solidFill>
                  <a:prstClr val="black"/>
                </a:solidFill>
              </a:rPr>
              <a:t> </a:t>
            </a:r>
            <a:r>
              <a:rPr lang="hr-HR" sz="2200" dirty="0" err="1">
                <a:solidFill>
                  <a:prstClr val="black"/>
                </a:solidFill>
              </a:rPr>
              <a:t>Ladocki</a:t>
            </a:r>
            <a:r>
              <a:rPr lang="hr-HR" sz="2200" dirty="0">
                <a:solidFill>
                  <a:prstClr val="black"/>
                </a:solidFill>
              </a:rPr>
              <a:t> </a:t>
            </a:r>
            <a:r>
              <a:rPr lang="hr-HR" sz="2200" dirty="0" err="1">
                <a:solidFill>
                  <a:prstClr val="black"/>
                </a:solidFill>
              </a:rPr>
              <a:t>Jularić</a:t>
            </a:r>
            <a:r>
              <a:rPr lang="hr-HR" sz="2200" dirty="0">
                <a:solidFill>
                  <a:prstClr val="black"/>
                </a:solidFill>
              </a:rPr>
              <a:t>, LC </a:t>
            </a:r>
            <a:r>
              <a:rPr lang="hr-HR" sz="2200" dirty="0" err="1">
                <a:solidFill>
                  <a:prstClr val="black"/>
                </a:solidFill>
              </a:rPr>
              <a:t>Mursa</a:t>
            </a:r>
            <a:r>
              <a:rPr lang="hr-HR" sz="2200" dirty="0">
                <a:solidFill>
                  <a:prstClr val="black"/>
                </a:solidFill>
              </a:rPr>
              <a:t/>
            </a:r>
            <a:br>
              <a:rPr lang="hr-HR" sz="2200" dirty="0">
                <a:solidFill>
                  <a:prstClr val="black"/>
                </a:solidFill>
              </a:rPr>
            </a:br>
            <a:r>
              <a:rPr lang="hr-HR" sz="2200" dirty="0">
                <a:solidFill>
                  <a:prstClr val="black"/>
                </a:solidFill>
              </a:rPr>
              <a:t>Zdravstvena skrb i</a:t>
            </a:r>
            <a:br>
              <a:rPr lang="hr-HR" sz="2200" dirty="0">
                <a:solidFill>
                  <a:prstClr val="black"/>
                </a:solidFill>
              </a:rPr>
            </a:br>
            <a:r>
              <a:rPr lang="hr-HR" sz="2200" dirty="0">
                <a:solidFill>
                  <a:prstClr val="black"/>
                </a:solidFill>
              </a:rPr>
              <a:t>borba protiv ovisnosti:		</a:t>
            </a:r>
            <a:r>
              <a:rPr lang="hr-HR" sz="2200" dirty="0" smtClean="0">
                <a:solidFill>
                  <a:prstClr val="black"/>
                </a:solidFill>
              </a:rPr>
              <a:t>	Robert </a:t>
            </a:r>
            <a:r>
              <a:rPr lang="hr-HR" sz="2200" dirty="0">
                <a:solidFill>
                  <a:prstClr val="black"/>
                </a:solidFill>
              </a:rPr>
              <a:t>Vulić, LC Split</a:t>
            </a:r>
            <a:br>
              <a:rPr lang="hr-HR" sz="2200" dirty="0">
                <a:solidFill>
                  <a:prstClr val="black"/>
                </a:solidFill>
              </a:rPr>
            </a:br>
            <a:r>
              <a:rPr lang="hr-HR" sz="2200" dirty="0">
                <a:solidFill>
                  <a:prstClr val="black"/>
                </a:solidFill>
              </a:rPr>
              <a:t>Izdavaštvo:			</a:t>
            </a:r>
            <a:r>
              <a:rPr lang="hr-HR" sz="2200" dirty="0" smtClean="0">
                <a:solidFill>
                  <a:prstClr val="black"/>
                </a:solidFill>
              </a:rPr>
              <a:t>			Milan </a:t>
            </a:r>
            <a:r>
              <a:rPr lang="hr-HR" sz="2200" dirty="0">
                <a:solidFill>
                  <a:prstClr val="black"/>
                </a:solidFill>
              </a:rPr>
              <a:t>Ilić, LC Lovran</a:t>
            </a:r>
            <a:br>
              <a:rPr lang="hr-HR" sz="2200" dirty="0">
                <a:solidFill>
                  <a:prstClr val="black"/>
                </a:solidFill>
              </a:rPr>
            </a:br>
            <a:r>
              <a:rPr lang="hr-HR" sz="2200" dirty="0">
                <a:solidFill>
                  <a:prstClr val="black"/>
                </a:solidFill>
              </a:rPr>
              <a:t>Sport:				</a:t>
            </a:r>
            <a:r>
              <a:rPr lang="hr-HR" sz="2200" dirty="0" smtClean="0">
                <a:solidFill>
                  <a:prstClr val="black"/>
                </a:solidFill>
              </a:rPr>
              <a:t>				Davorka </a:t>
            </a:r>
            <a:r>
              <a:rPr lang="hr-HR" sz="2200" dirty="0" err="1">
                <a:solidFill>
                  <a:prstClr val="black"/>
                </a:solidFill>
              </a:rPr>
              <a:t>Mezić</a:t>
            </a:r>
            <a:r>
              <a:rPr lang="hr-HR" sz="2200" dirty="0">
                <a:solidFill>
                  <a:prstClr val="black"/>
                </a:solidFill>
              </a:rPr>
              <a:t>, LC Zadar</a:t>
            </a:r>
            <a:br>
              <a:rPr lang="hr-HR" sz="2200" dirty="0">
                <a:solidFill>
                  <a:prstClr val="black"/>
                </a:solidFill>
              </a:rPr>
            </a:br>
            <a:r>
              <a:rPr lang="hr-HR" sz="3200" dirty="0"/>
              <a:t/>
            </a:r>
            <a:br>
              <a:rPr lang="hr-HR" sz="3200" dirty="0"/>
            </a:br>
            <a:endParaRPr lang="en-US" sz="2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2429462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a:bodyPr>
          <a:lstStyle/>
          <a:p>
            <a:pPr algn="l" defTabSz="355600"/>
            <a:r>
              <a:rPr lang="hr-HR" sz="2200" dirty="0" smtClean="0"/>
              <a:t/>
            </a:r>
            <a:br>
              <a:rPr lang="hr-HR" sz="2200" dirty="0" smtClean="0"/>
            </a:br>
            <a:r>
              <a:rPr lang="hr-HR" sz="2200" dirty="0"/>
              <a:t/>
            </a:r>
            <a:br>
              <a:rPr lang="hr-HR" sz="2200" dirty="0"/>
            </a:br>
            <a:r>
              <a:rPr lang="hr-HR" sz="2200" dirty="0" smtClean="0"/>
              <a:t>e</a:t>
            </a:r>
            <a:r>
              <a:rPr lang="hr-HR" sz="2200" dirty="0"/>
              <a:t>)	Dogovor za proslavu </a:t>
            </a:r>
            <a:r>
              <a:rPr lang="hr-HR" sz="2200" dirty="0" smtClean="0"/>
              <a:t>25.g. </a:t>
            </a:r>
            <a:r>
              <a:rPr lang="hr-HR" sz="2200" dirty="0" err="1"/>
              <a:t>Lionsa</a:t>
            </a:r>
            <a:r>
              <a:rPr lang="hr-HR" sz="2200" dirty="0"/>
              <a:t> u Hrvatskoj, </a:t>
            </a:r>
            <a:r>
              <a:rPr lang="hr-HR" sz="2200" dirty="0" smtClean="0"/>
              <a:t>24.10.15</a:t>
            </a:r>
            <a:r>
              <a:rPr lang="hr-HR" sz="2200" dirty="0"/>
              <a:t>., </a:t>
            </a:r>
            <a:r>
              <a:rPr lang="hr-HR" sz="2200" dirty="0" smtClean="0"/>
              <a:t>Dubrovnik</a:t>
            </a:r>
            <a:br>
              <a:rPr lang="hr-HR" sz="2200" dirty="0" smtClean="0"/>
            </a:br>
            <a:r>
              <a:rPr lang="hr-HR" sz="2200" dirty="0"/>
              <a:t/>
            </a:r>
            <a:br>
              <a:rPr lang="hr-HR" sz="2200" dirty="0"/>
            </a:br>
            <a:r>
              <a:rPr lang="hr-HR" sz="2200" dirty="0" smtClean="0"/>
              <a:t>	Napravljen program 23.-26. (25.) 10. 2015.</a:t>
            </a:r>
            <a:br>
              <a:rPr lang="hr-HR" sz="2200" dirty="0" smtClean="0"/>
            </a:br>
            <a:r>
              <a:rPr lang="hr-HR" sz="2200" dirty="0"/>
              <a:t>	</a:t>
            </a:r>
            <a:r>
              <a:rPr lang="hr-HR" sz="2200" dirty="0" smtClean="0"/>
              <a:t>Promovirati dolazak među </a:t>
            </a:r>
            <a:r>
              <a:rPr lang="hr-HR" sz="2200" dirty="0" err="1" smtClean="0"/>
              <a:t>dužnosicima</a:t>
            </a:r>
            <a:r>
              <a:rPr lang="hr-HR" sz="2200" dirty="0" smtClean="0"/>
              <a:t> i članovima klubova</a:t>
            </a:r>
            <a:br>
              <a:rPr lang="hr-HR" sz="2200" dirty="0" smtClean="0"/>
            </a:br>
            <a:r>
              <a:rPr lang="hr-HR" sz="2200" dirty="0"/>
              <a:t>	</a:t>
            </a:r>
            <a:r>
              <a:rPr lang="hr-HR" sz="2200" dirty="0" smtClean="0"/>
              <a:t>(prijaviti se do 1.10.2015.)</a:t>
            </a:r>
            <a:br>
              <a:rPr lang="hr-HR" sz="2200" dirty="0" smtClean="0"/>
            </a:br>
            <a:r>
              <a:rPr lang="hr-HR" sz="2200" dirty="0"/>
              <a:t>	</a:t>
            </a:r>
            <a:r>
              <a:rPr lang="hr-HR" sz="2200" dirty="0" smtClean="0"/>
              <a:t/>
            </a:r>
            <a:br>
              <a:rPr lang="hr-HR" sz="2200" dirty="0" smtClean="0"/>
            </a:br>
            <a:r>
              <a:rPr lang="hr-HR" sz="3200" dirty="0"/>
              <a:t/>
            </a:r>
            <a:br>
              <a:rPr lang="hr-HR" sz="3200" dirty="0"/>
            </a:br>
            <a:endParaRPr lang="en-US" sz="2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399437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3"/>
            <a:ext cx="7772400" cy="1152128"/>
          </a:xfrm>
        </p:spPr>
        <p:txBody>
          <a:bodyPr/>
          <a:lstStyle/>
          <a:p>
            <a:r>
              <a:rPr lang="hr-HR" dirty="0" smtClean="0"/>
              <a:t>Glavni ciljevi</a:t>
            </a:r>
            <a:endParaRPr lang="en-US" dirty="0"/>
          </a:p>
        </p:txBody>
      </p:sp>
      <p:sp>
        <p:nvSpPr>
          <p:cNvPr id="3" name="Subtitle 2"/>
          <p:cNvSpPr>
            <a:spLocks noGrp="1"/>
          </p:cNvSpPr>
          <p:nvPr>
            <p:ph type="subTitle" idx="1"/>
          </p:nvPr>
        </p:nvSpPr>
        <p:spPr>
          <a:xfrm>
            <a:off x="979512" y="2636912"/>
            <a:ext cx="7120880" cy="2880320"/>
          </a:xfrm>
        </p:spPr>
        <p:txBody>
          <a:bodyPr>
            <a:normAutofit/>
          </a:bodyPr>
          <a:lstStyle/>
          <a:p>
            <a:pPr algn="l"/>
            <a:r>
              <a:rPr lang="hr-HR" dirty="0" smtClean="0">
                <a:solidFill>
                  <a:schemeClr val="tx1"/>
                </a:solidFill>
              </a:rPr>
              <a:t>Članstvo</a:t>
            </a:r>
          </a:p>
          <a:p>
            <a:pPr algn="l"/>
            <a:endParaRPr lang="hr-HR" sz="1800" dirty="0" smtClean="0">
              <a:solidFill>
                <a:schemeClr val="tx1"/>
              </a:solidFill>
            </a:endParaRPr>
          </a:p>
          <a:p>
            <a:pPr algn="l"/>
            <a:r>
              <a:rPr lang="hr-HR" dirty="0" smtClean="0">
                <a:solidFill>
                  <a:schemeClr val="tx1"/>
                </a:solidFill>
              </a:rPr>
              <a:t>		Edukacija</a:t>
            </a:r>
          </a:p>
          <a:p>
            <a:pPr algn="l"/>
            <a:endParaRPr lang="hr-HR" sz="1800" dirty="0">
              <a:solidFill>
                <a:schemeClr val="tx1"/>
              </a:solidFill>
            </a:endParaRPr>
          </a:p>
          <a:p>
            <a:pPr algn="l"/>
            <a:r>
              <a:rPr lang="hr-HR" dirty="0" smtClean="0">
                <a:solidFill>
                  <a:schemeClr val="tx1"/>
                </a:solidFill>
              </a:rPr>
              <a:t>				100. godišnjica LCI</a:t>
            </a:r>
          </a:p>
          <a:p>
            <a:pPr algn="l"/>
            <a:endParaRPr lang="en-US" dirty="0">
              <a:solidFill>
                <a:schemeClr val="tx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31055" y="264051"/>
            <a:ext cx="1700785" cy="100130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hr-HR" sz="1800" dirty="0" smtClean="0"/>
              <a:t>Program i plan</a:t>
            </a:r>
            <a:r>
              <a:rPr lang="en-US" sz="1800" dirty="0" smtClean="0"/>
              <a:t/>
            </a:r>
            <a:br>
              <a:rPr lang="en-US" sz="1800" dirty="0" smtClean="0"/>
            </a:br>
            <a:r>
              <a:rPr lang="en-US" sz="1800" dirty="0" smtClean="0"/>
              <a:t>R</a:t>
            </a:r>
            <a:r>
              <a:rPr lang="hr-HR" sz="1800" dirty="0" smtClean="0"/>
              <a:t>ada kabineta</a:t>
            </a:r>
            <a:r>
              <a:rPr lang="en-US" sz="1800" dirty="0" smtClean="0"/>
              <a:t/>
            </a:r>
            <a:br>
              <a:rPr lang="en-US" sz="1800" dirty="0" smtClean="0"/>
            </a:br>
            <a:r>
              <a:rPr lang="en-US" sz="1800" dirty="0" smtClean="0"/>
              <a:t>201</a:t>
            </a:r>
            <a:r>
              <a:rPr lang="hr-HR" sz="1800" dirty="0" smtClean="0"/>
              <a:t>5/</a:t>
            </a:r>
            <a:r>
              <a:rPr lang="en-US" sz="1800" dirty="0" smtClean="0"/>
              <a:t>201</a:t>
            </a:r>
            <a:r>
              <a:rPr lang="hr-HR" sz="1800" dirty="0" smtClean="0"/>
              <a:t>6</a:t>
            </a:r>
            <a:endParaRPr lang="en-US" sz="1800" dirty="0"/>
          </a:p>
        </p:txBody>
      </p:sp>
      <p:sp>
        <p:nvSpPr>
          <p:cNvPr id="7" name="Title 1"/>
          <p:cNvSpPr txBox="1">
            <a:spLocks/>
          </p:cNvSpPr>
          <p:nvPr/>
        </p:nvSpPr>
        <p:spPr>
          <a:xfrm>
            <a:off x="251520" y="5805264"/>
            <a:ext cx="1700785" cy="785281"/>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hr-HR" sz="1800" dirty="0" smtClean="0"/>
              <a:t>Guverner</a:t>
            </a:r>
          </a:p>
          <a:p>
            <a:pPr algn="l"/>
            <a:r>
              <a:rPr lang="hr-HR" sz="1800" dirty="0" smtClean="0"/>
              <a:t>Dražen Melčić</a:t>
            </a:r>
            <a:endParaRPr lang="en-US" sz="1800" dirty="0"/>
          </a:p>
        </p:txBody>
      </p:sp>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Tree>
    <p:extLst>
      <p:ext uri="{BB962C8B-B14F-4D97-AF65-F5344CB8AC3E}">
        <p14:creationId xmlns:p14="http://schemas.microsoft.com/office/powerpoint/2010/main" val="791420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b="1" dirty="0" smtClean="0"/>
              <a:t/>
            </a:r>
            <a:br>
              <a:rPr lang="hr-HR" sz="2200" b="1" dirty="0" smtClean="0"/>
            </a:br>
            <a:r>
              <a:rPr lang="hr-HR" sz="2200" b="1" dirty="0"/>
              <a:t/>
            </a:r>
            <a:br>
              <a:rPr lang="hr-HR" sz="2200" b="1" dirty="0"/>
            </a:br>
            <a:r>
              <a:rPr lang="hr-HR" sz="2200" b="1" dirty="0" smtClean="0"/>
              <a:t>Ciljevi za Lions Godinu </a:t>
            </a:r>
            <a:r>
              <a:rPr lang="hr-HR" sz="2200" b="1" dirty="0" smtClean="0"/>
              <a:t>2015</a:t>
            </a:r>
            <a:r>
              <a:rPr lang="hr-HR" sz="2200" b="1" dirty="0" smtClean="0"/>
              <a:t>./16.</a:t>
            </a:r>
            <a:r>
              <a:rPr lang="hr-HR" sz="2200" dirty="0" smtClean="0"/>
              <a:t/>
            </a:r>
            <a:br>
              <a:rPr lang="hr-HR" sz="2200" dirty="0" smtClean="0"/>
            </a:br>
            <a:r>
              <a:rPr lang="hr-HR" sz="2200" dirty="0"/>
              <a:t/>
            </a:r>
            <a:br>
              <a:rPr lang="hr-HR" sz="2200" dirty="0"/>
            </a:br>
            <a:r>
              <a:rPr lang="hr-HR" sz="2200" b="1" dirty="0" smtClean="0"/>
              <a:t>1. Članstvo</a:t>
            </a:r>
            <a:r>
              <a:rPr lang="hr-HR" sz="2200" dirty="0" smtClean="0"/>
              <a:t/>
            </a:r>
            <a:br>
              <a:rPr lang="hr-HR" sz="2200" dirty="0" smtClean="0"/>
            </a:br>
            <a:r>
              <a:rPr lang="hr-HR" sz="2200" dirty="0" smtClean="0"/>
              <a:t>	Gubitak članova:			</a:t>
            </a:r>
            <a:r>
              <a:rPr lang="hr-HR" sz="2200" dirty="0"/>
              <a:t>	</a:t>
            </a:r>
            <a:r>
              <a:rPr lang="hr-HR" sz="2200" dirty="0" smtClean="0"/>
              <a:t>≤ 50 članova</a:t>
            </a:r>
            <a:br>
              <a:rPr lang="hr-HR" sz="2200" dirty="0" smtClean="0"/>
            </a:br>
            <a:r>
              <a:rPr lang="hr-HR" sz="2200" dirty="0"/>
              <a:t>	</a:t>
            </a:r>
            <a:r>
              <a:rPr lang="hr-HR" sz="2200" dirty="0" smtClean="0"/>
              <a:t>Prijem </a:t>
            </a:r>
            <a:r>
              <a:rPr lang="hr-HR" sz="2200" dirty="0"/>
              <a:t>novih članova:		</a:t>
            </a:r>
            <a:r>
              <a:rPr lang="hr-HR" sz="2200" dirty="0" smtClean="0"/>
              <a:t>≥ 100 članova</a:t>
            </a:r>
            <a:br>
              <a:rPr lang="hr-HR" sz="2200" dirty="0" smtClean="0"/>
            </a:br>
            <a:r>
              <a:rPr lang="hr-HR" sz="2200" dirty="0"/>
              <a:t>	</a:t>
            </a:r>
            <a:r>
              <a:rPr lang="hr-HR" sz="2200" dirty="0" smtClean="0"/>
              <a:t>Osnivanje novih klubova:	2, znači 40 novih članova</a:t>
            </a:r>
            <a:br>
              <a:rPr lang="hr-HR" sz="2200" dirty="0" smtClean="0"/>
            </a:br>
            <a:r>
              <a:rPr lang="hr-HR" sz="2200" dirty="0" smtClean="0"/>
              <a:t>	</a:t>
            </a:r>
            <a:r>
              <a:rPr lang="hr-HR" sz="2200" b="1" dirty="0" smtClean="0"/>
              <a:t>Cilj: ukupno + 90 članova</a:t>
            </a:r>
            <a:r>
              <a:rPr lang="hr-HR" sz="2200" dirty="0"/>
              <a:t/>
            </a:r>
            <a:br>
              <a:rPr lang="hr-HR" sz="2200" dirty="0"/>
            </a:br>
            <a:r>
              <a:rPr lang="hr-HR" sz="2200" dirty="0" smtClean="0"/>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521033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a:bodyPr>
          <a:lstStyle/>
          <a:p>
            <a:pPr algn="l" defTabSz="355600"/>
            <a:r>
              <a:rPr lang="hr-HR" sz="2200" b="1" dirty="0" smtClean="0"/>
              <a:t>Ciljevi za Lions Godinu </a:t>
            </a:r>
            <a:r>
              <a:rPr lang="hr-HR" sz="2200" b="1" dirty="0" smtClean="0"/>
              <a:t>2015</a:t>
            </a:r>
            <a:r>
              <a:rPr lang="hr-HR" sz="2200" b="1" dirty="0" smtClean="0"/>
              <a:t>./16.</a:t>
            </a:r>
            <a:r>
              <a:rPr lang="hr-HR" sz="2200" dirty="0" smtClean="0"/>
              <a:t/>
            </a:r>
            <a:br>
              <a:rPr lang="hr-HR" sz="2200" dirty="0" smtClean="0"/>
            </a:br>
            <a:r>
              <a:rPr lang="hr-HR" sz="2200" dirty="0"/>
              <a:t/>
            </a:r>
            <a:br>
              <a:rPr lang="hr-HR" sz="2200" dirty="0"/>
            </a:br>
            <a:r>
              <a:rPr lang="hr-HR" sz="2200" b="1" dirty="0" smtClean="0"/>
              <a:t>2. Edukacija</a:t>
            </a:r>
            <a:r>
              <a:rPr lang="hr-HR" sz="2200" dirty="0" smtClean="0"/>
              <a:t/>
            </a:r>
            <a:br>
              <a:rPr lang="hr-HR" sz="2200" dirty="0" smtClean="0"/>
            </a:br>
            <a:r>
              <a:rPr lang="hr-HR" sz="2200" dirty="0"/>
              <a:t>	</a:t>
            </a:r>
            <a:r>
              <a:rPr lang="hr-HR" sz="2200" dirty="0" smtClean="0"/>
              <a:t>FDI</a:t>
            </a:r>
            <a:br>
              <a:rPr lang="hr-HR" sz="2200" dirty="0" smtClean="0"/>
            </a:br>
            <a:r>
              <a:rPr lang="hr-HR" sz="2200" dirty="0"/>
              <a:t>		</a:t>
            </a:r>
            <a:r>
              <a:rPr lang="hr-HR" sz="2200" dirty="0" smtClean="0"/>
              <a:t>2 članice educirane (M. </a:t>
            </a:r>
            <a:r>
              <a:rPr lang="hr-HR" sz="2200" dirty="0" err="1" smtClean="0"/>
              <a:t>Ćusek</a:t>
            </a:r>
            <a:r>
              <a:rPr lang="hr-HR" sz="2200" dirty="0" smtClean="0"/>
              <a:t>-Slunjski i N. </a:t>
            </a:r>
            <a:r>
              <a:rPr lang="hr-HR" sz="2200" dirty="0" err="1" smtClean="0"/>
              <a:t>Šavorić</a:t>
            </a:r>
            <a:r>
              <a:rPr lang="hr-HR" sz="2200" dirty="0" smtClean="0"/>
              <a:t>) u Sarajevu</a:t>
            </a:r>
            <a:br>
              <a:rPr lang="hr-HR" sz="2200" dirty="0" smtClean="0"/>
            </a:br>
            <a:r>
              <a:rPr lang="hr-HR" sz="2200" dirty="0"/>
              <a:t>	</a:t>
            </a:r>
            <a:r>
              <a:rPr lang="hr-HR" sz="2200" dirty="0" smtClean="0"/>
              <a:t>RLLI</a:t>
            </a:r>
            <a:br>
              <a:rPr lang="hr-HR" sz="2200" dirty="0" smtClean="0"/>
            </a:br>
            <a:r>
              <a:rPr lang="hr-HR" sz="2200" dirty="0"/>
              <a:t>	</a:t>
            </a:r>
            <a:r>
              <a:rPr lang="hr-HR" sz="2200" dirty="0" smtClean="0"/>
              <a:t>	1. Samobor, 25.-27. 9. 2015</a:t>
            </a:r>
            <a:br>
              <a:rPr lang="hr-HR" sz="2200" dirty="0" smtClean="0"/>
            </a:br>
            <a:r>
              <a:rPr lang="hr-HR" sz="2200" dirty="0"/>
              <a:t>	</a:t>
            </a:r>
            <a:r>
              <a:rPr lang="hr-HR" sz="2200" dirty="0" smtClean="0"/>
              <a:t>	2. Rijeka, termin će se još odrediti </a:t>
            </a:r>
            <a:r>
              <a:rPr lang="hr-HR" sz="2200" dirty="0"/>
              <a:t/>
            </a:r>
            <a:br>
              <a:rPr lang="hr-HR" sz="2200" dirty="0"/>
            </a:br>
            <a:r>
              <a:rPr lang="hr-HR" sz="2200" dirty="0"/>
              <a:t/>
            </a:r>
            <a:br>
              <a:rPr lang="hr-HR" sz="2200" dirty="0"/>
            </a:br>
            <a:r>
              <a:rPr lang="hr-HR" sz="2200" dirty="0" smtClean="0"/>
              <a:t>	Trening </a:t>
            </a:r>
            <a:r>
              <a:rPr lang="hr-HR" sz="2200" dirty="0"/>
              <a:t>za </a:t>
            </a:r>
            <a:r>
              <a:rPr lang="hr-HR" sz="2200" dirty="0" smtClean="0"/>
              <a:t>ZC – u pripremi, lokalno</a:t>
            </a:r>
            <a:r>
              <a:rPr lang="hr-HR" sz="2200" dirty="0"/>
              <a:t/>
            </a:r>
            <a:br>
              <a:rPr lang="hr-HR" sz="2200" dirty="0"/>
            </a:br>
            <a:r>
              <a:rPr lang="hr-HR" sz="2200" dirty="0"/>
              <a:t>	Trening za dužnosnike </a:t>
            </a:r>
            <a:r>
              <a:rPr lang="hr-HR" sz="2200" dirty="0" smtClean="0"/>
              <a:t>klubova – u pripremi, lokalno</a:t>
            </a: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3669430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b="1" dirty="0"/>
              <a:t>a)	Analiza stanja u pojedinim </a:t>
            </a:r>
            <a:r>
              <a:rPr lang="hr-HR" sz="2200" b="1" dirty="0" smtClean="0"/>
              <a:t>klubovima</a:t>
            </a:r>
            <a:r>
              <a:rPr lang="hr-HR" sz="2200" dirty="0" smtClean="0"/>
              <a:t/>
            </a:r>
            <a:br>
              <a:rPr lang="hr-HR" sz="2200" dirty="0" smtClean="0"/>
            </a:br>
            <a:r>
              <a:rPr lang="hr-HR" sz="2200" dirty="0" smtClean="0"/>
              <a:t>	</a:t>
            </a:r>
            <a:r>
              <a:rPr lang="hr-HR" sz="2200" b="1" dirty="0" smtClean="0"/>
              <a:t>Članstvo (</a:t>
            </a:r>
            <a:r>
              <a:rPr lang="hr-HR" sz="2200" b="1" dirty="0" err="1" smtClean="0"/>
              <a:t>MyLCI</a:t>
            </a:r>
            <a:r>
              <a:rPr lang="hr-HR" sz="2200" b="1" dirty="0" smtClean="0"/>
              <a:t>)</a:t>
            </a:r>
            <a:r>
              <a:rPr lang="hr-HR" sz="2200" dirty="0" smtClean="0"/>
              <a:t/>
            </a:r>
            <a:br>
              <a:rPr lang="hr-HR" sz="2200" dirty="0" smtClean="0"/>
            </a:br>
            <a:r>
              <a:rPr lang="hr-HR" sz="2200" dirty="0"/>
              <a:t>	</a:t>
            </a:r>
            <a:r>
              <a:rPr lang="hr-HR" sz="2200" dirty="0" smtClean="0"/>
              <a:t>	1.7.2015. </a:t>
            </a:r>
            <a:r>
              <a:rPr lang="hr-HR" sz="2200" dirty="0" smtClean="0"/>
              <a:t>1.212 članova </a:t>
            </a:r>
            <a:r>
              <a:rPr lang="hr-HR" sz="2200" dirty="0" smtClean="0"/>
              <a:t>–&gt; Cilj do 30.6. </a:t>
            </a:r>
            <a:r>
              <a:rPr lang="hr-HR" sz="2200" dirty="0" smtClean="0"/>
              <a:t>1.302 člana </a:t>
            </a:r>
            <a:r>
              <a:rPr lang="hr-HR" sz="2200" dirty="0" smtClean="0"/>
              <a:t>(+90) </a:t>
            </a:r>
            <a:br>
              <a:rPr lang="hr-HR" sz="2200" dirty="0" smtClean="0"/>
            </a:br>
            <a:r>
              <a:rPr lang="hr-HR" sz="2200" dirty="0" smtClean="0"/>
              <a:t>		1.198 članova </a:t>
            </a:r>
            <a:r>
              <a:rPr lang="hr-HR" sz="2200" dirty="0" smtClean="0"/>
              <a:t>(stanje na dan 16.9.2015</a:t>
            </a:r>
            <a:r>
              <a:rPr lang="hr-HR" sz="2200" dirty="0" smtClean="0"/>
              <a:t>)</a:t>
            </a:r>
            <a:br>
              <a:rPr lang="hr-HR" sz="2200" dirty="0" smtClean="0"/>
            </a:br>
            <a:r>
              <a:rPr lang="hr-HR" sz="2200" dirty="0" smtClean="0"/>
              <a:t>		60 klubova</a:t>
            </a:r>
            <a:br>
              <a:rPr lang="hr-HR" sz="2200" dirty="0" smtClean="0"/>
            </a:br>
            <a:r>
              <a:rPr lang="hr-HR" sz="2200" dirty="0" smtClean="0"/>
              <a:t>		Neto od 1.7.15. </a:t>
            </a:r>
            <a:r>
              <a:rPr lang="hr-HR" sz="2200" dirty="0" smtClean="0">
                <a:solidFill>
                  <a:srgbClr val="FF0000"/>
                </a:solidFill>
              </a:rPr>
              <a:t>-14 </a:t>
            </a:r>
            <a:r>
              <a:rPr lang="hr-HR" sz="2200" dirty="0" smtClean="0"/>
              <a:t>članova (+3/-17)</a:t>
            </a:r>
            <a:br>
              <a:rPr lang="hr-HR" sz="2200" dirty="0" smtClean="0"/>
            </a:br>
            <a:r>
              <a:rPr lang="hr-HR" sz="2200" dirty="0"/>
              <a:t/>
            </a:r>
            <a:br>
              <a:rPr lang="hr-HR" sz="2200" dirty="0"/>
            </a:br>
            <a:r>
              <a:rPr lang="hr-HR" sz="2200" dirty="0" smtClean="0"/>
              <a:t>	</a:t>
            </a:r>
            <a:r>
              <a:rPr lang="hr-HR" sz="2200" b="1" dirty="0" smtClean="0"/>
              <a:t>Izvješća (</a:t>
            </a:r>
            <a:r>
              <a:rPr lang="hr-HR" sz="2200" b="1" dirty="0" err="1" smtClean="0"/>
              <a:t>MyLCI</a:t>
            </a:r>
            <a:r>
              <a:rPr lang="hr-HR" sz="2200" b="1" dirty="0" smtClean="0"/>
              <a:t>)</a:t>
            </a:r>
            <a:r>
              <a:rPr lang="hr-HR" sz="2200" dirty="0" smtClean="0"/>
              <a:t/>
            </a:r>
            <a:br>
              <a:rPr lang="hr-HR" sz="2200" dirty="0" smtClean="0"/>
            </a:br>
            <a:r>
              <a:rPr lang="hr-HR" sz="2200" dirty="0" smtClean="0"/>
              <a:t>		PU 101 predali svi osim LC </a:t>
            </a:r>
            <a:r>
              <a:rPr lang="hr-HR" sz="2200" dirty="0" err="1" smtClean="0"/>
              <a:t>Marul</a:t>
            </a:r>
            <a:r>
              <a:rPr lang="hr-HR" sz="2200" dirty="0" smtClean="0"/>
              <a:t/>
            </a:r>
            <a:br>
              <a:rPr lang="hr-HR" sz="2200" dirty="0" smtClean="0"/>
            </a:br>
            <a:r>
              <a:rPr lang="hr-HR" sz="2200" dirty="0" smtClean="0"/>
              <a:t>		MMR nije predalo 52 kluba</a:t>
            </a:r>
            <a:br>
              <a:rPr lang="hr-HR" sz="2200" dirty="0" smtClean="0"/>
            </a:br>
            <a:r>
              <a:rPr lang="hr-HR" sz="2200" dirty="0" smtClean="0"/>
              <a:t>		</a:t>
            </a:r>
            <a:r>
              <a:rPr lang="hr-HR" sz="2200" dirty="0" err="1" smtClean="0"/>
              <a:t>Activity</a:t>
            </a:r>
            <a:r>
              <a:rPr lang="hr-HR" sz="2200" dirty="0" smtClean="0"/>
              <a:t> </a:t>
            </a:r>
            <a:r>
              <a:rPr lang="hr-HR" sz="2200" dirty="0" err="1" smtClean="0"/>
              <a:t>report</a:t>
            </a:r>
            <a:r>
              <a:rPr lang="hr-HR" sz="2200" dirty="0" smtClean="0"/>
              <a:t> prijavilo samo 5 klubova</a:t>
            </a:r>
            <a:br>
              <a:rPr lang="hr-HR" sz="2200" dirty="0" smtClean="0"/>
            </a:br>
            <a:r>
              <a:rPr lang="hr-HR" sz="2200" dirty="0"/>
              <a:t>	</a:t>
            </a:r>
            <a:r>
              <a:rPr lang="hr-HR" sz="2200" dirty="0" smtClean="0"/>
              <a:t>	Aktivnosti uz 100. godišnjicu - nitko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3306308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b="1" dirty="0"/>
              <a:t>a)	Analiza stanja u pojedinim </a:t>
            </a:r>
            <a:r>
              <a:rPr lang="hr-HR" sz="2200" b="1" dirty="0" smtClean="0"/>
              <a:t>klubovima</a:t>
            </a:r>
            <a:r>
              <a:rPr lang="hr-HR" sz="2200" dirty="0" smtClean="0"/>
              <a:t/>
            </a:r>
            <a:br>
              <a:rPr lang="hr-HR" sz="2200" dirty="0" smtClean="0"/>
            </a:br>
            <a:r>
              <a:rPr lang="hr-HR" sz="2200" dirty="0"/>
              <a:t/>
            </a:r>
            <a:br>
              <a:rPr lang="hr-HR" sz="2200" dirty="0"/>
            </a:br>
            <a:r>
              <a:rPr lang="hr-HR" sz="2200" b="1" dirty="0" smtClean="0"/>
              <a:t>Plaćanje članarine</a:t>
            </a:r>
            <a:r>
              <a:rPr lang="hr-HR" sz="2200" dirty="0" smtClean="0"/>
              <a:t/>
            </a:r>
            <a:br>
              <a:rPr lang="hr-HR" sz="2200" dirty="0" smtClean="0"/>
            </a:br>
            <a:r>
              <a:rPr lang="hr-HR" sz="2200" dirty="0" smtClean="0"/>
              <a:t>	</a:t>
            </a:r>
            <a:r>
              <a:rPr lang="hr-HR" sz="2200" b="1" dirty="0" smtClean="0"/>
              <a:t>Prema LCI-u</a:t>
            </a:r>
            <a:r>
              <a:rPr lang="hr-HR" sz="2200" dirty="0" smtClean="0"/>
              <a:t> (stanje 30.8.15.)</a:t>
            </a:r>
            <a:br>
              <a:rPr lang="hr-HR" sz="2200" dirty="0" smtClean="0"/>
            </a:br>
            <a:r>
              <a:rPr lang="hr-HR" sz="2200" dirty="0" smtClean="0"/>
              <a:t>	Platili (samo 7 od 60)</a:t>
            </a:r>
            <a:br>
              <a:rPr lang="hr-HR" sz="2200" dirty="0" smtClean="0"/>
            </a:br>
            <a:r>
              <a:rPr lang="hr-HR" sz="2200" dirty="0" smtClean="0"/>
              <a:t>			</a:t>
            </a:r>
            <a:r>
              <a:rPr lang="hr-HR" sz="1800" dirty="0" smtClean="0"/>
              <a:t>LC Đakovo, </a:t>
            </a:r>
            <a:br>
              <a:rPr lang="hr-HR" sz="1800" dirty="0" smtClean="0"/>
            </a:br>
            <a:r>
              <a:rPr lang="hr-HR" sz="1800" dirty="0"/>
              <a:t>	</a:t>
            </a:r>
            <a:r>
              <a:rPr lang="hr-HR" sz="1800" dirty="0" smtClean="0"/>
              <a:t>		LC Novigrad, </a:t>
            </a:r>
            <a:br>
              <a:rPr lang="hr-HR" sz="1800" dirty="0" smtClean="0"/>
            </a:br>
            <a:r>
              <a:rPr lang="hr-HR" sz="1800" dirty="0"/>
              <a:t>	</a:t>
            </a:r>
            <a:r>
              <a:rPr lang="hr-HR" sz="1800" dirty="0" smtClean="0"/>
              <a:t>		LC Osijek, </a:t>
            </a:r>
            <a:br>
              <a:rPr lang="hr-HR" sz="1800" dirty="0" smtClean="0"/>
            </a:br>
            <a:r>
              <a:rPr lang="hr-HR" sz="1800" dirty="0"/>
              <a:t>	</a:t>
            </a:r>
            <a:r>
              <a:rPr lang="hr-HR" sz="1800" dirty="0" smtClean="0"/>
              <a:t>		LC </a:t>
            </a:r>
            <a:r>
              <a:rPr lang="hr-HR" sz="1800" dirty="0" err="1" smtClean="0"/>
              <a:t>Mursa</a:t>
            </a:r>
            <a:r>
              <a:rPr lang="hr-HR" sz="1800" dirty="0" smtClean="0"/>
              <a:t>, </a:t>
            </a:r>
            <a:br>
              <a:rPr lang="hr-HR" sz="1800" dirty="0" smtClean="0"/>
            </a:br>
            <a:r>
              <a:rPr lang="hr-HR" sz="1800" dirty="0"/>
              <a:t>	</a:t>
            </a:r>
            <a:r>
              <a:rPr lang="hr-HR" sz="1800" dirty="0" smtClean="0"/>
              <a:t>		LC </a:t>
            </a:r>
            <a:r>
              <a:rPr lang="hr-HR" sz="1800" dirty="0" err="1" smtClean="0"/>
              <a:t>Waldinger</a:t>
            </a:r>
            <a:r>
              <a:rPr lang="hr-HR" sz="1800" dirty="0" smtClean="0"/>
              <a:t>, </a:t>
            </a:r>
            <a:br>
              <a:rPr lang="hr-HR" sz="1800" dirty="0" smtClean="0"/>
            </a:br>
            <a:r>
              <a:rPr lang="hr-HR" sz="1800" dirty="0"/>
              <a:t>	</a:t>
            </a:r>
            <a:r>
              <a:rPr lang="hr-HR" sz="1800" dirty="0" smtClean="0"/>
              <a:t>		LC </a:t>
            </a:r>
            <a:r>
              <a:rPr lang="hr-HR" sz="1800" dirty="0" err="1" smtClean="0"/>
              <a:t>Luca</a:t>
            </a:r>
            <a:r>
              <a:rPr lang="hr-HR" sz="1800" dirty="0" smtClean="0"/>
              <a:t>, </a:t>
            </a:r>
            <a:br>
              <a:rPr lang="hr-HR" sz="1800" dirty="0" smtClean="0"/>
            </a:br>
            <a:r>
              <a:rPr lang="hr-HR" sz="1800" dirty="0"/>
              <a:t>	</a:t>
            </a:r>
            <a:r>
              <a:rPr lang="hr-HR" sz="1800" dirty="0" smtClean="0"/>
              <a:t>		LC </a:t>
            </a:r>
            <a:r>
              <a:rPr lang="hr-HR" sz="1800" dirty="0" err="1" smtClean="0"/>
              <a:t>Vereucha</a:t>
            </a:r>
            <a:r>
              <a:rPr lang="hr-HR" sz="1800" dirty="0" smtClean="0"/>
              <a:t>, </a:t>
            </a:r>
            <a:r>
              <a:rPr lang="hr-HR" sz="2200" dirty="0" smtClean="0"/>
              <a:t/>
            </a:r>
            <a:br>
              <a:rPr lang="hr-HR" sz="2200" dirty="0" smtClean="0"/>
            </a:br>
            <a:r>
              <a:rPr lang="hr-HR" sz="2200" dirty="0" smtClean="0"/>
              <a:t/>
            </a:r>
            <a:br>
              <a:rPr lang="hr-HR" sz="2200" dirty="0" smtClean="0"/>
            </a:br>
            <a:r>
              <a:rPr lang="hr-HR" sz="2200" b="1" dirty="0" smtClean="0">
                <a:solidFill>
                  <a:srgbClr val="FF0000"/>
                </a:solidFill>
              </a:rPr>
              <a:t>Novo pravilo o dozvoljenom kašnjenju plaćanja – 30 dana skraćeni rokovi!</a:t>
            </a: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821486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0"/>
            <a:ext cx="8207920" cy="4104455"/>
          </a:xfrm>
        </p:spPr>
        <p:txBody>
          <a:bodyPr anchor="t">
            <a:normAutofit fontScale="90000"/>
          </a:bodyPr>
          <a:lstStyle/>
          <a:p>
            <a:pPr algn="l" defTabSz="355600"/>
            <a:r>
              <a:rPr lang="hr-HR" sz="2200" b="1" dirty="0"/>
              <a:t>a)	Analiza stanja u pojedinim </a:t>
            </a:r>
            <a:r>
              <a:rPr lang="hr-HR" sz="2200" b="1" dirty="0" smtClean="0"/>
              <a:t>klubovima</a:t>
            </a:r>
            <a:br>
              <a:rPr lang="hr-HR" sz="2200" b="1" dirty="0" smtClean="0"/>
            </a:br>
            <a:r>
              <a:rPr lang="hr-HR" sz="2200" dirty="0"/>
              <a:t/>
            </a:r>
            <a:br>
              <a:rPr lang="hr-HR" sz="2200" dirty="0"/>
            </a:br>
            <a:r>
              <a:rPr lang="hr-HR" sz="2200" b="1" dirty="0" smtClean="0"/>
              <a:t>Plaćanje članarine:</a:t>
            </a:r>
            <a:br>
              <a:rPr lang="hr-HR" sz="2200" b="1" dirty="0" smtClean="0"/>
            </a:br>
            <a:r>
              <a:rPr lang="hr-HR" sz="2200" b="1" dirty="0" smtClean="0"/>
              <a:t>Prema našem Distriktu</a:t>
            </a:r>
            <a:r>
              <a:rPr lang="hr-HR" sz="2200" dirty="0" smtClean="0"/>
              <a:t/>
            </a:r>
            <a:br>
              <a:rPr lang="hr-HR" sz="2200" dirty="0" smtClean="0"/>
            </a:br>
            <a:r>
              <a:rPr lang="hr-HR" sz="2200" dirty="0" smtClean="0"/>
              <a:t>Uplatilo 1. ratu 17 klubova (stanje 16.9.) </a:t>
            </a:r>
            <a:r>
              <a:rPr lang="hr-HR" sz="2200" dirty="0"/>
              <a:t/>
            </a:r>
            <a:br>
              <a:rPr lang="hr-HR" sz="2200" dirty="0"/>
            </a:br>
            <a:r>
              <a:rPr lang="hr-HR" sz="2200" dirty="0" smtClean="0"/>
              <a:t>	</a:t>
            </a:r>
            <a:r>
              <a:rPr lang="hr-HR" sz="1800" dirty="0" smtClean="0"/>
              <a:t>LC </a:t>
            </a:r>
            <a:r>
              <a:rPr lang="hr-HR" sz="1800" dirty="0" err="1" smtClean="0"/>
              <a:t>Mursa</a:t>
            </a:r>
            <a:r>
              <a:rPr lang="hr-HR" sz="1800" dirty="0"/>
              <a:t> </a:t>
            </a:r>
            <a:r>
              <a:rPr lang="hr-HR" sz="1800" dirty="0" smtClean="0"/>
              <a:t>(50%)			LC </a:t>
            </a:r>
            <a:r>
              <a:rPr lang="hr-HR" sz="1800" dirty="0" err="1" smtClean="0"/>
              <a:t>Waldinger</a:t>
            </a:r>
            <a:r>
              <a:rPr lang="hr-HR" sz="1800" dirty="0" smtClean="0"/>
              <a:t> (50%)		LC Valpovo Belišće (90%)	</a:t>
            </a:r>
            <a:br>
              <a:rPr lang="hr-HR" sz="1800" dirty="0" smtClean="0"/>
            </a:br>
            <a:r>
              <a:rPr lang="hr-HR" sz="1800" dirty="0"/>
              <a:t>	</a:t>
            </a:r>
            <a:r>
              <a:rPr lang="hr-HR" sz="1800" dirty="0" smtClean="0"/>
              <a:t>LC Zrinski (50%)			LC Sv. Vlaho (50%)			LC Novigrad (100%)</a:t>
            </a:r>
            <a:br>
              <a:rPr lang="hr-HR" sz="1800" dirty="0" smtClean="0"/>
            </a:br>
            <a:r>
              <a:rPr lang="hr-HR" sz="1800" dirty="0"/>
              <a:t>	</a:t>
            </a:r>
            <a:r>
              <a:rPr lang="hr-HR" sz="1800" dirty="0" smtClean="0"/>
              <a:t>LC Osijek (50%)			LC Drava (53%)				LC </a:t>
            </a:r>
            <a:r>
              <a:rPr lang="hr-HR" sz="1800" dirty="0" err="1" smtClean="0"/>
              <a:t>Popovača</a:t>
            </a:r>
            <a:r>
              <a:rPr lang="hr-HR" sz="1800" dirty="0" smtClean="0"/>
              <a:t> (50%)</a:t>
            </a:r>
            <a:br>
              <a:rPr lang="hr-HR" sz="1800" dirty="0" smtClean="0"/>
            </a:br>
            <a:r>
              <a:rPr lang="hr-HR" sz="1800" dirty="0"/>
              <a:t>	</a:t>
            </a:r>
            <a:r>
              <a:rPr lang="hr-HR" sz="1800" dirty="0" smtClean="0"/>
              <a:t>LC Sisak (100%)			LC Sl. Brod (100%)			LC Split (48%)</a:t>
            </a:r>
            <a:br>
              <a:rPr lang="hr-HR" sz="1800" dirty="0" smtClean="0"/>
            </a:br>
            <a:r>
              <a:rPr lang="hr-HR" sz="1800" dirty="0"/>
              <a:t>	</a:t>
            </a:r>
            <a:r>
              <a:rPr lang="hr-HR" sz="1800" dirty="0" smtClean="0"/>
              <a:t>LC Dioklecijan (100%)		LC </a:t>
            </a:r>
            <a:r>
              <a:rPr lang="hr-HR" sz="1800" dirty="0" err="1" smtClean="0"/>
              <a:t>Luca</a:t>
            </a:r>
            <a:r>
              <a:rPr lang="hr-HR" sz="1800" dirty="0" smtClean="0"/>
              <a:t> (50%				LC </a:t>
            </a:r>
            <a:r>
              <a:rPr lang="hr-HR" sz="1800" dirty="0" err="1" smtClean="0"/>
              <a:t>Millenium</a:t>
            </a:r>
            <a:r>
              <a:rPr lang="hr-HR" sz="1800" dirty="0" smtClean="0"/>
              <a:t> (50%)</a:t>
            </a:r>
            <a:br>
              <a:rPr lang="hr-HR" sz="1800" dirty="0" smtClean="0"/>
            </a:br>
            <a:r>
              <a:rPr lang="hr-HR" sz="1800" dirty="0"/>
              <a:t>	</a:t>
            </a:r>
            <a:r>
              <a:rPr lang="hr-HR" sz="1800" dirty="0" smtClean="0"/>
              <a:t>LC Grič (50%)			LC Zrinjevac (50%)			LC Vukovar (45%)</a:t>
            </a:r>
            <a:br>
              <a:rPr lang="hr-HR" sz="1800" dirty="0" smtClean="0"/>
            </a:br>
            <a:r>
              <a:rPr lang="hr-HR" sz="1800" dirty="0"/>
              <a:t>	</a:t>
            </a:r>
            <a:r>
              <a:rPr lang="hr-HR" sz="1800" dirty="0" smtClean="0"/>
              <a:t>LC </a:t>
            </a:r>
            <a:r>
              <a:rPr lang="hr-HR" sz="1800" dirty="0" err="1" smtClean="0"/>
              <a:t>Polytechnic</a:t>
            </a:r>
            <a:r>
              <a:rPr lang="hr-HR" sz="1800" dirty="0" smtClean="0"/>
              <a:t> (2%)</a:t>
            </a:r>
            <a:br>
              <a:rPr lang="hr-HR" sz="1800" dirty="0" smtClean="0"/>
            </a:br>
            <a:r>
              <a:rPr lang="hr-HR" sz="1800" dirty="0"/>
              <a:t/>
            </a:r>
            <a:br>
              <a:rPr lang="hr-HR" sz="1800" dirty="0"/>
            </a:br>
            <a:r>
              <a:rPr lang="hr-HR" sz="1800" dirty="0" smtClean="0"/>
              <a:t>	</a:t>
            </a:r>
            <a:r>
              <a:rPr lang="hr-HR" sz="1800" b="1" dirty="0" smtClean="0"/>
              <a:t>Ukupno uplaćeno: HRK 53.200 (22%)</a:t>
            </a:r>
            <a:endParaRPr lang="en-US" sz="1800" b="1"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67276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200" b="1" dirty="0" smtClean="0"/>
              <a:t>Indikatori stanja</a:t>
            </a:r>
            <a:r>
              <a:rPr lang="hr-HR" sz="2200" dirty="0" smtClean="0"/>
              <a:t/>
            </a:r>
            <a:br>
              <a:rPr lang="hr-HR" sz="2200" dirty="0" smtClean="0"/>
            </a:br>
            <a:r>
              <a:rPr lang="hr-HR" sz="2200" b="1" dirty="0">
                <a:solidFill>
                  <a:srgbClr val="FF0000"/>
                </a:solidFill>
              </a:rPr>
              <a:t>Klubovi kojima treba hitna pomoć </a:t>
            </a:r>
            <a:r>
              <a:rPr lang="hr-HR" sz="2200" dirty="0" smtClean="0"/>
              <a:t>	</a:t>
            </a:r>
            <a:br>
              <a:rPr lang="hr-HR" sz="2200" dirty="0" smtClean="0"/>
            </a:br>
            <a:r>
              <a:rPr lang="hr-HR" sz="2200" dirty="0" smtClean="0"/>
              <a:t>	nema sastanaka, neaktivnost, neplaćanje članarina, pad članstva, 	neprisutnost</a:t>
            </a:r>
            <a:br>
              <a:rPr lang="hr-HR" sz="2200" dirty="0" smtClean="0"/>
            </a:br>
            <a:r>
              <a:rPr lang="hr-HR" sz="2200" dirty="0"/>
              <a:t/>
            </a:r>
            <a:br>
              <a:rPr lang="hr-HR" sz="2200" dirty="0"/>
            </a:br>
            <a:r>
              <a:rPr lang="hr-HR" sz="2200" b="1" dirty="0" smtClean="0">
                <a:solidFill>
                  <a:srgbClr val="92D050"/>
                </a:solidFill>
              </a:rPr>
              <a:t>Klubovi kojima treba pomoć</a:t>
            </a:r>
            <a:r>
              <a:rPr lang="hr-HR" sz="2200" dirty="0" smtClean="0"/>
              <a:t/>
            </a:r>
            <a:br>
              <a:rPr lang="hr-HR" sz="2200" dirty="0" smtClean="0"/>
            </a:br>
            <a:r>
              <a:rPr lang="hr-HR" sz="2200" dirty="0" smtClean="0"/>
              <a:t>	mali </a:t>
            </a:r>
            <a:r>
              <a:rPr lang="hr-HR" sz="2200" dirty="0"/>
              <a:t>broj članova (</a:t>
            </a:r>
            <a:r>
              <a:rPr lang="hr-HR" sz="2200" dirty="0" smtClean="0"/>
              <a:t>≤ 15), većina članova pasivno, stagnacija broja i odlazak 	članova, iscrpljenost aktivnih članova, neinventivnost)	</a:t>
            </a:r>
            <a:br>
              <a:rPr lang="hr-HR" sz="2200" dirty="0" smtClean="0"/>
            </a:br>
            <a:r>
              <a:rPr lang="hr-HR" sz="2200" dirty="0" smtClean="0"/>
              <a:t>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887235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200" b="1" dirty="0" smtClean="0"/>
              <a:t>Regija Istok</a:t>
            </a:r>
            <a:r>
              <a:rPr lang="hr-HR" sz="2200" dirty="0" smtClean="0"/>
              <a:t/>
            </a:r>
            <a:br>
              <a:rPr lang="hr-HR" sz="2200" dirty="0" smtClean="0"/>
            </a:br>
            <a:r>
              <a:rPr lang="hr-HR" sz="2200" b="1" dirty="0">
                <a:solidFill>
                  <a:srgbClr val="FF0000"/>
                </a:solidFill>
              </a:rPr>
              <a:t>Klubovi kojima treba hitna pomoć </a:t>
            </a:r>
            <a:r>
              <a:rPr lang="hr-HR" sz="2200" dirty="0" smtClean="0"/>
              <a:t>	</a:t>
            </a:r>
            <a:br>
              <a:rPr lang="hr-HR" sz="2200" dirty="0" smtClean="0"/>
            </a:br>
            <a:r>
              <a:rPr lang="hr-HR" sz="2200" dirty="0" smtClean="0"/>
              <a:t>	LC Tvrđa (7 čl.)				NCLC Marsonia (12 čl.)</a:t>
            </a:r>
            <a:br>
              <a:rPr lang="hr-HR" sz="2200" dirty="0" smtClean="0"/>
            </a:br>
            <a:r>
              <a:rPr lang="hr-HR" sz="2200" dirty="0" smtClean="0"/>
              <a:t>																	</a:t>
            </a:r>
            <a:r>
              <a:rPr lang="el-GR" sz="2200" dirty="0" smtClean="0"/>
              <a:t>Σ</a:t>
            </a:r>
            <a:r>
              <a:rPr lang="hr-HR" sz="2200" dirty="0" smtClean="0"/>
              <a:t> 19 čl.</a:t>
            </a:r>
            <a:r>
              <a:rPr lang="hr-HR" sz="2200" dirty="0"/>
              <a:t/>
            </a:r>
            <a:br>
              <a:rPr lang="hr-HR" sz="2200" dirty="0"/>
            </a:br>
            <a:r>
              <a:rPr lang="hr-HR" sz="2200" b="1" dirty="0" smtClean="0">
                <a:solidFill>
                  <a:srgbClr val="92D050"/>
                </a:solidFill>
              </a:rPr>
              <a:t>Klubovi kojima treba pomoć</a:t>
            </a:r>
            <a:r>
              <a:rPr lang="hr-HR" sz="2200" dirty="0" smtClean="0"/>
              <a:t/>
            </a:r>
            <a:br>
              <a:rPr lang="hr-HR" sz="2200" dirty="0" smtClean="0"/>
            </a:br>
            <a:r>
              <a:rPr lang="hr-HR" sz="2200" dirty="0" smtClean="0"/>
              <a:t>	LC Beli Manastir (13 čl.)		LC Sisak (26 čl.)</a:t>
            </a:r>
            <a:br>
              <a:rPr lang="hr-HR" sz="2200" dirty="0" smtClean="0"/>
            </a:br>
            <a:r>
              <a:rPr lang="hr-HR" sz="2200" dirty="0" smtClean="0"/>
              <a:t>	LC Slatina (17 čl.)		</a:t>
            </a:r>
            <a:r>
              <a:rPr lang="hr-HR" sz="2200" dirty="0"/>
              <a:t>	</a:t>
            </a:r>
            <a:r>
              <a:rPr lang="hr-HR" sz="2200" dirty="0" smtClean="0"/>
              <a:t>	LC Vinkovci (22čl.)</a:t>
            </a:r>
            <a:br>
              <a:rPr lang="hr-HR" sz="2200" dirty="0" smtClean="0"/>
            </a:br>
            <a:r>
              <a:rPr lang="hr-HR" sz="2200" dirty="0" smtClean="0"/>
              <a:t>	LC Virovitica (13 čl.)			LC Vukovar (10 čl.)</a:t>
            </a:r>
            <a:br>
              <a:rPr lang="hr-HR" sz="2200" dirty="0" smtClean="0"/>
            </a:br>
            <a:r>
              <a:rPr lang="hr-HR" sz="2200" dirty="0"/>
              <a:t>	</a:t>
            </a:r>
            <a:r>
              <a:rPr lang="hr-HR" sz="2200" dirty="0" smtClean="0"/>
              <a:t>LC </a:t>
            </a:r>
            <a:r>
              <a:rPr lang="hr-HR" sz="2200" dirty="0" err="1" smtClean="0"/>
              <a:t>Buga</a:t>
            </a:r>
            <a:r>
              <a:rPr lang="hr-HR" sz="2200" dirty="0" smtClean="0"/>
              <a:t> (12 čl.)	</a:t>
            </a:r>
            <a:br>
              <a:rPr lang="hr-HR" sz="2200" dirty="0" smtClean="0"/>
            </a:br>
            <a:r>
              <a:rPr lang="hr-HR" sz="2200" dirty="0" smtClean="0"/>
              <a:t> 																</a:t>
            </a:r>
            <a:r>
              <a:rPr lang="hr-HR" sz="2200" dirty="0"/>
              <a:t>	</a:t>
            </a:r>
            <a:r>
              <a:rPr lang="el-GR" sz="2200" dirty="0" smtClean="0"/>
              <a:t>Σ</a:t>
            </a:r>
            <a:r>
              <a:rPr lang="hr-HR" sz="2200" dirty="0" smtClean="0"/>
              <a:t>  </a:t>
            </a:r>
            <a:r>
              <a:rPr lang="hr-HR" sz="2200" dirty="0"/>
              <a:t>čl</a:t>
            </a:r>
            <a:r>
              <a:rPr lang="hr-HR" sz="2200" dirty="0" smtClean="0"/>
              <a:t>. 113</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43461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1"/>
            <a:ext cx="8207920" cy="4032448"/>
          </a:xfrm>
        </p:spPr>
        <p:txBody>
          <a:bodyPr anchor="t">
            <a:normAutofit fontScale="90000"/>
          </a:bodyPr>
          <a:lstStyle/>
          <a:p>
            <a:pPr algn="l" defTabSz="355600"/>
            <a:r>
              <a:rPr lang="hr-HR" sz="2200" dirty="0"/>
              <a:t>a)	Analiza stanja u pojedinim </a:t>
            </a:r>
            <a:r>
              <a:rPr lang="hr-HR" sz="2200" dirty="0" smtClean="0"/>
              <a:t>klubovima</a:t>
            </a:r>
            <a:br>
              <a:rPr lang="hr-HR" sz="2200" dirty="0" smtClean="0"/>
            </a:br>
            <a:r>
              <a:rPr lang="hr-HR" sz="2200" dirty="0"/>
              <a:t/>
            </a:r>
            <a:br>
              <a:rPr lang="hr-HR" sz="2200" dirty="0"/>
            </a:br>
            <a:r>
              <a:rPr lang="hr-HR" sz="2200" b="1" dirty="0" smtClean="0"/>
              <a:t>Regija Sjever</a:t>
            </a:r>
            <a:r>
              <a:rPr lang="hr-HR" sz="2200" dirty="0" smtClean="0"/>
              <a:t/>
            </a:r>
            <a:br>
              <a:rPr lang="hr-HR" sz="2200" dirty="0" smtClean="0"/>
            </a:br>
            <a:r>
              <a:rPr lang="hr-HR" sz="2200" b="1" dirty="0">
                <a:solidFill>
                  <a:srgbClr val="FF0000"/>
                </a:solidFill>
              </a:rPr>
              <a:t>Klubovi kojima treba hitna pomoć </a:t>
            </a:r>
            <a:r>
              <a:rPr lang="hr-HR" sz="2200" dirty="0" smtClean="0"/>
              <a:t>	</a:t>
            </a:r>
            <a:br>
              <a:rPr lang="hr-HR" sz="2200" dirty="0" smtClean="0"/>
            </a:br>
            <a:r>
              <a:rPr lang="hr-HR" sz="2200" dirty="0" smtClean="0"/>
              <a:t>	LC Zagorje (9 čl.)				LC Sveti Nikola (8 čl.)</a:t>
            </a:r>
            <a:br>
              <a:rPr lang="hr-HR" sz="2200" dirty="0" smtClean="0"/>
            </a:br>
            <a:r>
              <a:rPr lang="hr-HR" sz="2200" dirty="0" smtClean="0"/>
              <a:t>																		</a:t>
            </a:r>
            <a:r>
              <a:rPr lang="el-GR" sz="2200" dirty="0"/>
              <a:t>Σ </a:t>
            </a:r>
            <a:r>
              <a:rPr lang="el-GR" sz="2200" dirty="0" smtClean="0"/>
              <a:t>1</a:t>
            </a:r>
            <a:r>
              <a:rPr lang="hr-HR" sz="2200" dirty="0" smtClean="0"/>
              <a:t>7</a:t>
            </a:r>
            <a:r>
              <a:rPr lang="el-GR" sz="2200" dirty="0" smtClean="0"/>
              <a:t> </a:t>
            </a:r>
            <a:r>
              <a:rPr lang="hr-HR" sz="2200" dirty="0"/>
              <a:t>čl.</a:t>
            </a:r>
            <a:br>
              <a:rPr lang="hr-HR" sz="2200" dirty="0"/>
            </a:br>
            <a:r>
              <a:rPr lang="hr-HR" sz="2200" b="1" dirty="0" smtClean="0">
                <a:solidFill>
                  <a:srgbClr val="92D050"/>
                </a:solidFill>
              </a:rPr>
              <a:t>Klubovi kojima treba pomoć</a:t>
            </a:r>
            <a:r>
              <a:rPr lang="hr-HR" sz="2200" dirty="0" smtClean="0"/>
              <a:t/>
            </a:r>
            <a:br>
              <a:rPr lang="hr-HR" sz="2200" dirty="0" smtClean="0"/>
            </a:br>
            <a:r>
              <a:rPr lang="hr-HR" sz="2200" dirty="0" smtClean="0"/>
              <a:t>	LC Samobor (12 čl.)			LC Agram (8 čl.)</a:t>
            </a:r>
            <a:br>
              <a:rPr lang="hr-HR" sz="2200" dirty="0" smtClean="0"/>
            </a:br>
            <a:r>
              <a:rPr lang="hr-HR" sz="2200" dirty="0" smtClean="0"/>
              <a:t>	LC Vinica (8 čl.)		</a:t>
            </a:r>
            <a:r>
              <a:rPr lang="hr-HR" sz="2200" dirty="0"/>
              <a:t>	</a:t>
            </a:r>
            <a:r>
              <a:rPr lang="hr-HR" sz="2200" dirty="0" smtClean="0"/>
              <a:t>	LC Karlovac (14 čl.)</a:t>
            </a:r>
            <a:br>
              <a:rPr lang="hr-HR" sz="2200" dirty="0" smtClean="0"/>
            </a:br>
            <a:r>
              <a:rPr lang="hr-HR" sz="2200" dirty="0" smtClean="0"/>
              <a:t>																		</a:t>
            </a:r>
            <a:r>
              <a:rPr lang="el-GR" sz="2200" dirty="0"/>
              <a:t> Σ</a:t>
            </a:r>
            <a:r>
              <a:rPr lang="hr-HR" sz="2200" dirty="0"/>
              <a:t> </a:t>
            </a:r>
            <a:r>
              <a:rPr lang="hr-HR" sz="2200" dirty="0" smtClean="0"/>
              <a:t>42 </a:t>
            </a:r>
            <a:r>
              <a:rPr lang="hr-HR" sz="2200" dirty="0"/>
              <a:t>čl. </a:t>
            </a:r>
            <a:r>
              <a:rPr lang="hr-HR" sz="2200" dirty="0" smtClean="0"/>
              <a:t>		</a:t>
            </a:r>
            <a:br>
              <a:rPr lang="hr-HR" sz="2200" dirty="0" smtClean="0"/>
            </a:br>
            <a:r>
              <a:rPr lang="hr-HR" sz="2200" dirty="0" smtClean="0"/>
              <a:t> </a:t>
            </a:r>
            <a:br>
              <a:rPr lang="hr-HR" sz="2200" dirty="0" smtClean="0"/>
            </a:br>
            <a:r>
              <a:rPr lang="hr-HR" sz="2200" dirty="0"/>
              <a:t/>
            </a:r>
            <a:br>
              <a:rPr lang="hr-HR" sz="2200" dirty="0"/>
            </a:br>
            <a:r>
              <a:rPr lang="hr-HR" sz="2200" dirty="0"/>
              <a:t/>
            </a:r>
            <a:br>
              <a:rPr lang="hr-HR" sz="2200" dirty="0"/>
            </a:br>
            <a:r>
              <a:rPr lang="hr-HR" sz="3200" dirty="0"/>
              <a:t/>
            </a:r>
            <a:br>
              <a:rPr lang="hr-HR" sz="3200" dirty="0"/>
            </a:b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1"/>
            <a:ext cx="1156735" cy="115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88642"/>
            <a:ext cx="1440160" cy="119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7380312" y="6037484"/>
            <a:ext cx="129515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r" eaLnBrk="0" hangingPunct="0"/>
            <a:r>
              <a:rPr lang="hr-HR" sz="2000" b="1" i="1" dirty="0"/>
              <a:t>WE SERVE</a:t>
            </a:r>
          </a:p>
        </p:txBody>
      </p:sp>
      <p:sp>
        <p:nvSpPr>
          <p:cNvPr id="9" name="Title 1"/>
          <p:cNvSpPr txBox="1">
            <a:spLocks/>
          </p:cNvSpPr>
          <p:nvPr/>
        </p:nvSpPr>
        <p:spPr>
          <a:xfrm>
            <a:off x="1547663" y="332656"/>
            <a:ext cx="5832649" cy="10515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r-HR" sz="2200" b="1" dirty="0" smtClean="0"/>
              <a:t>4. Dogovor o realizaciji programa Guvernera i o načinu rada članova Kabineta u Lions godini 2015./16.</a:t>
            </a:r>
            <a:endParaRPr lang="en-US" sz="2200" b="1" dirty="0"/>
          </a:p>
        </p:txBody>
      </p:sp>
      <p:sp>
        <p:nvSpPr>
          <p:cNvPr id="11" name="Subtitle 2"/>
          <p:cNvSpPr>
            <a:spLocks noGrp="1"/>
          </p:cNvSpPr>
          <p:nvPr>
            <p:ph type="subTitle" idx="1"/>
          </p:nvPr>
        </p:nvSpPr>
        <p:spPr>
          <a:xfrm>
            <a:off x="467544" y="6005500"/>
            <a:ext cx="5112568" cy="462525"/>
          </a:xfrm>
        </p:spPr>
        <p:txBody>
          <a:bodyPr>
            <a:normAutofit/>
          </a:bodyPr>
          <a:lstStyle/>
          <a:p>
            <a:pPr algn="l">
              <a:defRPr/>
            </a:pPr>
            <a:r>
              <a:rPr lang="hr-HR" sz="1800" dirty="0" smtClean="0">
                <a:solidFill>
                  <a:schemeClr val="tx1"/>
                </a:solidFill>
                <a:cs typeface="Arial" pitchFamily="34" charset="0"/>
              </a:rPr>
              <a:t>0. sjednica Kabineta Guvernera – Zadar, 19.9.2015.</a:t>
            </a:r>
            <a:endParaRPr lang="hr-HR" sz="1800" dirty="0">
              <a:solidFill>
                <a:schemeClr val="tx1"/>
              </a:solidFill>
              <a:cs typeface="Arial" pitchFamily="34" charset="0"/>
            </a:endParaRPr>
          </a:p>
        </p:txBody>
      </p:sp>
    </p:spTree>
    <p:extLst>
      <p:ext uri="{BB962C8B-B14F-4D97-AF65-F5344CB8AC3E}">
        <p14:creationId xmlns:p14="http://schemas.microsoft.com/office/powerpoint/2010/main" val="1253357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623</Words>
  <Application>Microsoft Office PowerPoint</Application>
  <PresentationFormat>On-screen Show (4:3)</PresentationFormat>
  <Paragraphs>81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4. Dogovor o realizaciji programa Guvernera i o načinu rada članova Kabineta u Lions godini 2015./16.</vt:lpstr>
      <vt:lpstr>  Ciljevi za Lions Godinu 2015./16.  1. Članstvo  Gubitak članova:    ≤ 50 članova  Prijem novih članova:  ≥ 100 članova  Osnivanje novih klubova: 2, znači 40 novih članova  Cilj: ukupno + 90 članova     </vt:lpstr>
      <vt:lpstr>Ciljevi za Lions Godinu 2015./16.  2. Edukacija  FDI   2 članice educirane (M. Ćusek-Slunjski i N. Šavorić) u Sarajevu  RLLI   1. Samobor, 25.-27. 9. 2015   2. Rijeka, termin će se još odrediti    Trening za ZC – u pripremi, lokalno  Trening za dužnosnike klubova – u pripremi, lokalno</vt:lpstr>
      <vt:lpstr>a) Analiza stanja u pojedinim klubovima  Članstvo (MyLCI)   1.7.2015. 1.212 članova –&gt; Cilj do 30.6. 1.302 člana (+90)    1.198 članova (stanje na dan 16.9.2015)   60 klubova   Neto od 1.7.15. -14 članova (+3/-17)   Izvješća (MyLCI)   PU 101 predali svi osim LC Marul   MMR nije predalo 52 kluba   Activity report prijavilo samo 5 klubova   Aktivnosti uz 100. godišnjicu - nitko     </vt:lpstr>
      <vt:lpstr>a) Analiza stanja u pojedinim klubovima  Plaćanje članarine  Prema LCI-u (stanje 30.8.15.)  Platili (samo 7 od 60)    LC Đakovo,     LC Novigrad,     LC Osijek,     LC Mursa,     LC Waldinger,     LC Luca,     LC Vereucha,   Novo pravilo o dozvoljenom kašnjenju plaćanja – 30 dana skraćeni rokovi!   </vt:lpstr>
      <vt:lpstr>a) Analiza stanja u pojedinim klubovima  Plaćanje članarine: Prema našem Distriktu Uplatilo 1. ratu 17 klubova (stanje 16.9.)   LC Mursa (50%)   LC Waldinger (50%)  LC Valpovo Belišće (90%)   LC Zrinski (50%)   LC Sv. Vlaho (50%)   LC Novigrad (100%)  LC Osijek (50%)   LC Drava (53%)    LC Popovača (50%)  LC Sisak (100%)   LC Sl. Brod (100%)   LC Split (48%)  LC Dioklecijan (100%)  LC Luca (50%    LC Millenium (50%)  LC Grič (50%)   LC Zrinjevac (50%)   LC Vukovar (45%)  LC Polytechnic (2%)   Ukupno uplaćeno: HRK 53.200 (22%)</vt:lpstr>
      <vt:lpstr>a) Analiza stanja u pojedinim klubovima  Indikatori stanja Klubovi kojima treba hitna pomoć    nema sastanaka, neaktivnost, neplaćanje članarina, pad članstva,  neprisutnost  Klubovi kojima treba pomoć  mali broj članova (≤ 15), većina članova pasivno, stagnacija broja i odlazak  članova, iscrpljenost aktivnih članova, neinventivnost)       </vt:lpstr>
      <vt:lpstr>a) Analiza stanja u pojedinim klubovima  Regija Istok Klubovi kojima treba hitna pomoć    LC Tvrđa (7 čl.)    NCLC Marsonia (12 čl.)                  Σ 19 čl. Klubovi kojima treba pomoć  LC Beli Manastir (13 čl.)  LC Sisak (26 čl.)  LC Slatina (17 čl.)    LC Vinkovci (22čl.)  LC Virovitica (13 čl.)   LC Vukovar (10 čl.)  LC Buga (12 čl.)                    Σ  čl. 113    </vt:lpstr>
      <vt:lpstr>a) Analiza stanja u pojedinim klubovima  Regija Sjever Klubovi kojima treba hitna pomoć    LC Zagorje (9 čl.)    LC Sveti Nikola (8 čl.)                   Σ 17 čl. Klubovi kojima treba pomoć  LC Samobor (12 čl.)   LC Agram (8 čl.)  LC Vinica (8 čl.)    LC Karlovac (14 čl.)                    Σ 42 čl.         </vt:lpstr>
      <vt:lpstr>a) Analiza stanja u pojedinim klubovima  Regija Jug Klubovi kojima treba hitna pomoć   LC Marul (8 čl.)    LC Ploče (10 čl.)                   Σ 18 čl. Klubovi kojima treba pomoć  LC Salona (15 čl.)    LC Trogir (12 čl.)  LC Šibenik (18 čl.)   LC Narona (11 čl.)  LC Hvar (19 čl.)                       Σ 75 čl.        </vt:lpstr>
      <vt:lpstr>a) Analiza stanja u pojedinim klubovima  Regija Zapad Klubovi kojima treba hitna pomoć   nema  Klubovi kojima treba pomoć  LC Pula (13 čl.)                          Σ 13 čl.      </vt:lpstr>
      <vt:lpstr>a) Analiza stanja u pojedinim klubovima  Sve regije Klubovi kojima treba hitna pomoć   Ukupno članova           Σ 54 čl.  Klubovi kojima treba pomoć  Ukupno članova                          Σ 243 čl.      </vt:lpstr>
      <vt:lpstr>b) Zadatci ZC i RC u radu s klubovima   • sudjelovati barem jedan puta u oba polugodišta na sastanku svakog kluba    svoje Zone, napraviti analizu stanja i podijeliti informaciju sa DG-om, 1. i 2.    VDG-ima, tajnikom, GMT i GLT koordinatorima; • poticati dužnosnike klubova da sudjeluju na sjednicama proširenog Kabineta    Distrikta; • promovirati inicijative LCI-ja (npr. ask 1, CEP, 100. godišnjica, teme IP-a); • u suradnji s GLT koordinatorom, promovirati ponuđene edukacije i identificirati   članove/ice za buduće vodeće dužnosti u Distriktu.  </vt:lpstr>
      <vt:lpstr>c) Edukacija prema programu RLLI po Zonama i na nivou Distrikta   Glavna svrha:   Osposobljavanje novih lidera   Upoznavanje članova i razmjena iskustava   Plan:   Samobor, 25.-227. 9. 2015. – za Regije Sjever i Istok   Rijeka, termin će se odrediti – za Regije Zapad i Jug   Trošak:   Samo dolazak, ostalo podmiruje LCI</vt:lpstr>
      <vt:lpstr>d) Zadatci i plan rada Povjerenstava  GMT koordinator :  Leo Jonjić  GLT koordinator:   Milan Grković   - Organizacija RLLI   - Program edukacije za Leo Distrikt</vt:lpstr>
      <vt:lpstr>d) Zadatci i plan rada Povjerenstava  Leo Club Koordinator:  Patrizia Milani, LC Pula 100. godišnjica LCI:   Branka Crnković, LC Rijeka Za odnose s javnošću:  Wendy Zečić, LC Grič LCIF Projekti:     IPDG Dario Bognolo, LC Rijeka Međunarodna suradnja: PDG Nikola Plavec, LC Varaždin Guiding Lions Team:   Darko Ćuruvija, LC Opatija Alert:       Željko Matić, LC Osijek Počasni članovi:    PDG Ivica Jakić, LC Zagreb Projekti i financiranja:  PDG Nada Arbanas, LC Mursa  Lions Quest:     Robert Sedak, LC Popovača Mediteranska konvencija: 1.VDG Goran Šarić, LC Split </vt:lpstr>
      <vt:lpstr>d) Zadatci i plan rada Povjerenstava  Bratimljenje:      Miroslav Andrišić, LC Valpovo Belišće Razminravanje:     Dubravko Krušarovski, LC B. Manastir Informatika , web i FB:   Zlatko Janković Miloš, LC Poreč Borba protiv mržnje i nasilja: Rozina-Marija Milčić, LC Kontesa Nera Normativna djelatnost:   Milorad Stanić, LC Lovran Priprema konvencije 2016:  Boris Dmitrović, LC Kaptol EEP:        Tonči Vicelić, LC Sveti Vlaho Ekologija:       Zita Ladocki Jularić, LC Mursa Zdravstvena skrb i borba protiv ovisnosti:   Robert Vulić, LC Split Izdavaštvo:      Milan Ilić, LC Lovran Sport:        Davorka Mezić, LC Zadar  </vt:lpstr>
      <vt:lpstr>  e) Dogovor za proslavu 25.g. Lionsa u Hrvatskoj, 24.10.15., Dubrovnik   Napravljen program 23.-26. (25.) 10. 2015.  Promovirati dolazak među dužnosicima i članovima klubova  (prijaviti se do 1.10.2015.)    </vt:lpstr>
      <vt:lpstr>Glavni ciljevi</vt:lpstr>
    </vt:vector>
  </TitlesOfParts>
  <Company>Aluflexpack Novi d.o.o.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Dražen Melčić</dc:creator>
  <cp:lastModifiedBy>Dražen Melčić</cp:lastModifiedBy>
  <cp:revision>84</cp:revision>
  <dcterms:created xsi:type="dcterms:W3CDTF">2015-05-18T16:30:04Z</dcterms:created>
  <dcterms:modified xsi:type="dcterms:W3CDTF">2015-09-21T13:49:19Z</dcterms:modified>
</cp:coreProperties>
</file>